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7"/>
  </p:notesMasterIdLst>
  <p:handoutMasterIdLst>
    <p:handoutMasterId r:id="rId198"/>
  </p:handoutMasterIdLst>
  <p:sldIdLst>
    <p:sldId id="897" r:id="rId2"/>
    <p:sldId id="1408" r:id="rId3"/>
    <p:sldId id="1406" r:id="rId4"/>
    <p:sldId id="1407" r:id="rId5"/>
    <p:sldId id="1409" r:id="rId6"/>
    <p:sldId id="1513" r:id="rId7"/>
    <p:sldId id="1405" r:id="rId8"/>
    <p:sldId id="1410" r:id="rId9"/>
    <p:sldId id="1411" r:id="rId10"/>
    <p:sldId id="1499" r:id="rId11"/>
    <p:sldId id="1412" r:id="rId12"/>
    <p:sldId id="1414" r:id="rId13"/>
    <p:sldId id="1416" r:id="rId14"/>
    <p:sldId id="1417" r:id="rId15"/>
    <p:sldId id="1613" r:id="rId16"/>
    <p:sldId id="1418" r:id="rId17"/>
    <p:sldId id="1419" r:id="rId18"/>
    <p:sldId id="1420" r:id="rId19"/>
    <p:sldId id="1421" r:id="rId20"/>
    <p:sldId id="1422" r:id="rId21"/>
    <p:sldId id="1434" r:id="rId22"/>
    <p:sldId id="1424" r:id="rId23"/>
    <p:sldId id="1423" r:id="rId24"/>
    <p:sldId id="1426" r:id="rId25"/>
    <p:sldId id="1429" r:id="rId26"/>
    <p:sldId id="1431" r:id="rId27"/>
    <p:sldId id="1432" r:id="rId28"/>
    <p:sldId id="1433" r:id="rId29"/>
    <p:sldId id="1436" r:id="rId30"/>
    <p:sldId id="1437" r:id="rId31"/>
    <p:sldId id="1506" r:id="rId32"/>
    <p:sldId id="1507" r:id="rId33"/>
    <p:sldId id="1435" r:id="rId34"/>
    <p:sldId id="1612" r:id="rId35"/>
    <p:sldId id="1481" r:id="rId36"/>
    <p:sldId id="1438" r:id="rId37"/>
    <p:sldId id="1439" r:id="rId38"/>
    <p:sldId id="1440" r:id="rId39"/>
    <p:sldId id="1441" r:id="rId40"/>
    <p:sldId id="1442" r:id="rId41"/>
    <p:sldId id="1443" r:id="rId42"/>
    <p:sldId id="1444" r:id="rId43"/>
    <p:sldId id="1445" r:id="rId44"/>
    <p:sldId id="1446" r:id="rId45"/>
    <p:sldId id="1447" r:id="rId46"/>
    <p:sldId id="1448" r:id="rId47"/>
    <p:sldId id="1449" r:id="rId48"/>
    <p:sldId id="1450" r:id="rId49"/>
    <p:sldId id="1451" r:id="rId50"/>
    <p:sldId id="1452" r:id="rId51"/>
    <p:sldId id="1453" r:id="rId52"/>
    <p:sldId id="1454" r:id="rId53"/>
    <p:sldId id="1455" r:id="rId54"/>
    <p:sldId id="1456" r:id="rId55"/>
    <p:sldId id="1457" r:id="rId56"/>
    <p:sldId id="1458" r:id="rId57"/>
    <p:sldId id="1459" r:id="rId58"/>
    <p:sldId id="1486" r:id="rId59"/>
    <p:sldId id="1487" r:id="rId60"/>
    <p:sldId id="1514" r:id="rId61"/>
    <p:sldId id="1515" r:id="rId62"/>
    <p:sldId id="1460" r:id="rId63"/>
    <p:sldId id="1488" r:id="rId64"/>
    <p:sldId id="1508" r:id="rId65"/>
    <p:sldId id="1495" r:id="rId66"/>
    <p:sldId id="1494" r:id="rId67"/>
    <p:sldId id="1482" r:id="rId68"/>
    <p:sldId id="1463" r:id="rId69"/>
    <p:sldId id="1464" r:id="rId70"/>
    <p:sldId id="1465" r:id="rId71"/>
    <p:sldId id="1466" r:id="rId72"/>
    <p:sldId id="1467" r:id="rId73"/>
    <p:sldId id="1468" r:id="rId74"/>
    <p:sldId id="1469" r:id="rId75"/>
    <p:sldId id="1470" r:id="rId76"/>
    <p:sldId id="1471" r:id="rId77"/>
    <p:sldId id="1472" r:id="rId78"/>
    <p:sldId id="1473" r:id="rId79"/>
    <p:sldId id="1474" r:id="rId80"/>
    <p:sldId id="1475" r:id="rId81"/>
    <p:sldId id="1476" r:id="rId82"/>
    <p:sldId id="1477" r:id="rId83"/>
    <p:sldId id="1478" r:id="rId84"/>
    <p:sldId id="1479" r:id="rId85"/>
    <p:sldId id="1480" r:id="rId86"/>
    <p:sldId id="1527" r:id="rId87"/>
    <p:sldId id="1528" r:id="rId88"/>
    <p:sldId id="1483" r:id="rId89"/>
    <p:sldId id="1484" r:id="rId90"/>
    <p:sldId id="1516" r:id="rId91"/>
    <p:sldId id="1517" r:id="rId92"/>
    <p:sldId id="1518" r:id="rId93"/>
    <p:sldId id="1519" r:id="rId94"/>
    <p:sldId id="1520" r:id="rId95"/>
    <p:sldId id="1510" r:id="rId96"/>
    <p:sldId id="1522" r:id="rId97"/>
    <p:sldId id="1523" r:id="rId98"/>
    <p:sldId id="1511" r:id="rId99"/>
    <p:sldId id="1512" r:id="rId100"/>
    <p:sldId id="1490" r:id="rId101"/>
    <p:sldId id="1491" r:id="rId102"/>
    <p:sldId id="1492" r:id="rId103"/>
    <p:sldId id="1489" r:id="rId104"/>
    <p:sldId id="1500" r:id="rId105"/>
    <p:sldId id="1501" r:id="rId106"/>
    <p:sldId id="1502" r:id="rId107"/>
    <p:sldId id="1503" r:id="rId108"/>
    <p:sldId id="1504" r:id="rId109"/>
    <p:sldId id="1505" r:id="rId110"/>
    <p:sldId id="1539" r:id="rId111"/>
    <p:sldId id="1524" r:id="rId112"/>
    <p:sldId id="1525" r:id="rId113"/>
    <p:sldId id="1521" r:id="rId114"/>
    <p:sldId id="1509" r:id="rId115"/>
    <p:sldId id="1493" r:id="rId116"/>
    <p:sldId id="1538" r:id="rId117"/>
    <p:sldId id="1497" r:id="rId118"/>
    <p:sldId id="1498" r:id="rId119"/>
    <p:sldId id="1540" r:id="rId120"/>
    <p:sldId id="1541" r:id="rId121"/>
    <p:sldId id="1542" r:id="rId122"/>
    <p:sldId id="1543" r:id="rId123"/>
    <p:sldId id="1544" r:id="rId124"/>
    <p:sldId id="1545" r:id="rId125"/>
    <p:sldId id="1546" r:id="rId126"/>
    <p:sldId id="1547" r:id="rId127"/>
    <p:sldId id="1548" r:id="rId128"/>
    <p:sldId id="1549" r:id="rId129"/>
    <p:sldId id="1550" r:id="rId130"/>
    <p:sldId id="1551" r:id="rId131"/>
    <p:sldId id="1552" r:id="rId132"/>
    <p:sldId id="1553" r:id="rId133"/>
    <p:sldId id="1554" r:id="rId134"/>
    <p:sldId id="1555" r:id="rId135"/>
    <p:sldId id="1556" r:id="rId136"/>
    <p:sldId id="1557" r:id="rId137"/>
    <p:sldId id="1558" r:id="rId138"/>
    <p:sldId id="1559" r:id="rId139"/>
    <p:sldId id="1560" r:id="rId140"/>
    <p:sldId id="1561" r:id="rId141"/>
    <p:sldId id="1562" r:id="rId142"/>
    <p:sldId id="1563" r:id="rId143"/>
    <p:sldId id="1564" r:id="rId144"/>
    <p:sldId id="1565" r:id="rId145"/>
    <p:sldId id="1566" r:id="rId146"/>
    <p:sldId id="1567" r:id="rId147"/>
    <p:sldId id="1568" r:id="rId148"/>
    <p:sldId id="1569" r:id="rId149"/>
    <p:sldId id="1570" r:id="rId150"/>
    <p:sldId id="1571" r:id="rId151"/>
    <p:sldId id="1572" r:id="rId152"/>
    <p:sldId id="1573" r:id="rId153"/>
    <p:sldId id="1574" r:id="rId154"/>
    <p:sldId id="1575" r:id="rId155"/>
    <p:sldId id="1576" r:id="rId156"/>
    <p:sldId id="1577" r:id="rId157"/>
    <p:sldId id="1578" r:id="rId158"/>
    <p:sldId id="1579" r:id="rId159"/>
    <p:sldId id="1580" r:id="rId160"/>
    <p:sldId id="1581" r:id="rId161"/>
    <p:sldId id="1582" r:id="rId162"/>
    <p:sldId id="1583" r:id="rId163"/>
    <p:sldId id="1584" r:id="rId164"/>
    <p:sldId id="1585" r:id="rId165"/>
    <p:sldId id="1586" r:id="rId166"/>
    <p:sldId id="1587" r:id="rId167"/>
    <p:sldId id="1588" r:id="rId168"/>
    <p:sldId id="1589" r:id="rId169"/>
    <p:sldId id="1590" r:id="rId170"/>
    <p:sldId id="1591" r:id="rId171"/>
    <p:sldId id="1592" r:id="rId172"/>
    <p:sldId id="1593" r:id="rId173"/>
    <p:sldId id="1594" r:id="rId174"/>
    <p:sldId id="1595" r:id="rId175"/>
    <p:sldId id="1596" r:id="rId176"/>
    <p:sldId id="1597" r:id="rId177"/>
    <p:sldId id="1598" r:id="rId178"/>
    <p:sldId id="1599" r:id="rId179"/>
    <p:sldId id="1600" r:id="rId180"/>
    <p:sldId id="1601" r:id="rId181"/>
    <p:sldId id="1602" r:id="rId182"/>
    <p:sldId id="1603" r:id="rId183"/>
    <p:sldId id="1604" r:id="rId184"/>
    <p:sldId id="1605" r:id="rId185"/>
    <p:sldId id="1606" r:id="rId186"/>
    <p:sldId id="1607" r:id="rId187"/>
    <p:sldId id="1608" r:id="rId188"/>
    <p:sldId id="1609" r:id="rId189"/>
    <p:sldId id="1610" r:id="rId190"/>
    <p:sldId id="1611" r:id="rId191"/>
    <p:sldId id="1615" r:id="rId192"/>
    <p:sldId id="1616" r:id="rId193"/>
    <p:sldId id="1614" r:id="rId194"/>
    <p:sldId id="1393" r:id="rId195"/>
    <p:sldId id="1415" r:id="rId196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A97"/>
    <a:srgbClr val="7C7D7D"/>
    <a:srgbClr val="C99639"/>
    <a:srgbClr val="E5DAB9"/>
    <a:srgbClr val="DDDDDD"/>
    <a:srgbClr val="F8F8F8"/>
    <a:srgbClr val="FF9999"/>
    <a:srgbClr val="8C1515"/>
    <a:srgbClr val="FFFFC0"/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3418" autoAdjust="0"/>
    <p:restoredTop sz="99321" autoAdjust="0"/>
  </p:normalViewPr>
  <p:slideViewPr>
    <p:cSldViewPr snapToGrid="0">
      <p:cViewPr>
        <p:scale>
          <a:sx n="116" d="100"/>
          <a:sy n="116" d="100"/>
        </p:scale>
        <p:origin x="-3096" y="-8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notesMaster" Target="notesMasters/notesMaster1.xml"/><Relationship Id="rId198" Type="http://schemas.openxmlformats.org/officeDocument/2006/relationships/handoutMaster" Target="handoutMasters/handoutMaster1.xml"/><Relationship Id="rId199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presProps" Target="presProps.xml"/><Relationship Id="rId201" Type="http://schemas.openxmlformats.org/officeDocument/2006/relationships/viewProps" Target="viewProps.xml"/><Relationship Id="rId202" Type="http://schemas.openxmlformats.org/officeDocument/2006/relationships/theme" Target="theme/theme1.xml"/><Relationship Id="rId20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24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25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26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28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31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ED4C2-B461-B147-AF77-FEF4CFE59A06}" type="slidenum">
              <a:rPr lang="en-US"/>
              <a:pPr/>
              <a:t>59</a:t>
            </a:fld>
            <a:endParaRPr lang="en-US"/>
          </a:p>
        </p:txBody>
      </p:sp>
      <p:sp>
        <p:nvSpPr>
          <p:cNvPr id="619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64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3FCC4B-D1F6-6C44-BE19-975AF482174A}" type="slidenum">
              <a:rPr lang="en-US"/>
              <a:pPr/>
              <a:t>110</a:t>
            </a:fld>
            <a:endParaRPr lang="en-US"/>
          </a:p>
        </p:txBody>
      </p:sp>
      <p:sp>
        <p:nvSpPr>
          <p:cNvPr id="3891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113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4F089E-2EE1-4A4F-A32D-5008B8C5FEB4}" type="slidenum">
              <a:rPr lang="en-US"/>
              <a:pPr/>
              <a:t>119</a:t>
            </a:fld>
            <a:endParaRPr lang="en-US"/>
          </a:p>
        </p:txBody>
      </p:sp>
      <p:sp>
        <p:nvSpPr>
          <p:cNvPr id="3901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01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28BF13-E792-B94D-BF1F-56C6EF693C7B}" type="slidenum">
              <a:rPr lang="en-US"/>
              <a:pPr/>
              <a:t>2</a:t>
            </a:fld>
            <a:endParaRPr lang="en-US"/>
          </a:p>
        </p:txBody>
      </p:sp>
      <p:sp>
        <p:nvSpPr>
          <p:cNvPr id="2181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81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2091E2-A098-CB44-AC23-E0C7382F1F19}" type="slidenum">
              <a:rPr lang="en-US"/>
              <a:pPr/>
              <a:t>120</a:t>
            </a:fld>
            <a:endParaRPr lang="en-US"/>
          </a:p>
        </p:txBody>
      </p:sp>
      <p:sp>
        <p:nvSpPr>
          <p:cNvPr id="3911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11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34C7BB-5203-864E-871E-7830BEF518A2}" type="slidenum">
              <a:rPr lang="en-US"/>
              <a:pPr/>
              <a:t>121</a:t>
            </a:fld>
            <a:endParaRPr lang="en-US"/>
          </a:p>
        </p:txBody>
      </p:sp>
      <p:sp>
        <p:nvSpPr>
          <p:cNvPr id="3921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21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F9FBEC-0467-0B47-A37B-74B3A422A5F8}" type="slidenum">
              <a:rPr lang="en-US"/>
              <a:pPr/>
              <a:t>122</a:t>
            </a:fld>
            <a:endParaRPr lang="en-US"/>
          </a:p>
        </p:txBody>
      </p:sp>
      <p:sp>
        <p:nvSpPr>
          <p:cNvPr id="3932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32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7EB9C4-917D-C94F-B841-24582CEC811E}" type="slidenum">
              <a:rPr lang="en-US"/>
              <a:pPr/>
              <a:t>123</a:t>
            </a:fld>
            <a:endParaRPr lang="en-US"/>
          </a:p>
        </p:txBody>
      </p:sp>
      <p:sp>
        <p:nvSpPr>
          <p:cNvPr id="3942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42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FBCA72-4D42-2B42-AA29-A9F0060ADEED}" type="slidenum">
              <a:rPr lang="en-US"/>
              <a:pPr/>
              <a:t>124</a:t>
            </a:fld>
            <a:endParaRPr lang="en-US"/>
          </a:p>
        </p:txBody>
      </p:sp>
      <p:sp>
        <p:nvSpPr>
          <p:cNvPr id="3952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52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84E334-BB12-B244-BFD2-C9296A4E8540}" type="slidenum">
              <a:rPr lang="en-US"/>
              <a:pPr/>
              <a:t>125</a:t>
            </a:fld>
            <a:endParaRPr lang="en-US"/>
          </a:p>
        </p:txBody>
      </p:sp>
      <p:sp>
        <p:nvSpPr>
          <p:cNvPr id="3962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62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64DE07-B656-B14E-B0E0-D20F6B12D70A}" type="slidenum">
              <a:rPr lang="en-US"/>
              <a:pPr/>
              <a:t>126</a:t>
            </a:fld>
            <a:endParaRPr lang="en-US"/>
          </a:p>
        </p:txBody>
      </p:sp>
      <p:sp>
        <p:nvSpPr>
          <p:cNvPr id="3973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73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A17A56-7BBB-8942-A36F-366CF207CD33}" type="slidenum">
              <a:rPr lang="en-US"/>
              <a:pPr/>
              <a:t>127</a:t>
            </a:fld>
            <a:endParaRPr lang="en-US"/>
          </a:p>
        </p:txBody>
      </p:sp>
      <p:sp>
        <p:nvSpPr>
          <p:cNvPr id="3983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83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45947B-EBA9-D14A-969E-C4A3A21FB36B}" type="slidenum">
              <a:rPr lang="en-US"/>
              <a:pPr/>
              <a:t>128</a:t>
            </a:fld>
            <a:endParaRPr lang="en-US"/>
          </a:p>
        </p:txBody>
      </p:sp>
      <p:sp>
        <p:nvSpPr>
          <p:cNvPr id="3993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93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679AD6-8249-174B-AD56-E4AEBB966486}" type="slidenum">
              <a:rPr lang="en-US"/>
              <a:pPr/>
              <a:t>129</a:t>
            </a:fld>
            <a:endParaRPr lang="en-US"/>
          </a:p>
        </p:txBody>
      </p:sp>
      <p:sp>
        <p:nvSpPr>
          <p:cNvPr id="4003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03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12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2EC766-D1FF-6F4B-B91C-DF0C510612A4}" type="slidenum">
              <a:rPr lang="en-US"/>
              <a:pPr/>
              <a:t>130</a:t>
            </a:fld>
            <a:endParaRPr lang="en-US"/>
          </a:p>
        </p:txBody>
      </p:sp>
      <p:sp>
        <p:nvSpPr>
          <p:cNvPr id="4014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14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404E45-B552-0442-B472-BFC9A4BDA59F}" type="slidenum">
              <a:rPr lang="en-US"/>
              <a:pPr/>
              <a:t>131</a:t>
            </a:fld>
            <a:endParaRPr lang="en-US"/>
          </a:p>
        </p:txBody>
      </p:sp>
      <p:sp>
        <p:nvSpPr>
          <p:cNvPr id="4024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24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1D6133-4D37-1A46-BF6A-A3C581E96F2B}" type="slidenum">
              <a:rPr lang="en-US"/>
              <a:pPr/>
              <a:t>132</a:t>
            </a:fld>
            <a:endParaRPr lang="en-US"/>
          </a:p>
        </p:txBody>
      </p:sp>
      <p:sp>
        <p:nvSpPr>
          <p:cNvPr id="4034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34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84E0BE-B679-8F4C-A263-1913B2ECFDFE}" type="slidenum">
              <a:rPr lang="en-US"/>
              <a:pPr/>
              <a:t>133</a:t>
            </a:fld>
            <a:endParaRPr lang="en-US"/>
          </a:p>
        </p:txBody>
      </p:sp>
      <p:sp>
        <p:nvSpPr>
          <p:cNvPr id="4044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44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ABE792-EF0E-6347-B0F6-992252751666}" type="slidenum">
              <a:rPr lang="en-US"/>
              <a:pPr/>
              <a:t>134</a:t>
            </a:fld>
            <a:endParaRPr lang="en-US"/>
          </a:p>
        </p:txBody>
      </p:sp>
      <p:sp>
        <p:nvSpPr>
          <p:cNvPr id="4055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55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97E882-7E75-5041-AB21-892E3C119441}" type="slidenum">
              <a:rPr lang="en-US"/>
              <a:pPr/>
              <a:t>135</a:t>
            </a:fld>
            <a:endParaRPr lang="en-US"/>
          </a:p>
        </p:txBody>
      </p:sp>
      <p:sp>
        <p:nvSpPr>
          <p:cNvPr id="4065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65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57FE07-92E2-E040-AC60-7082F2F6D19D}" type="slidenum">
              <a:rPr lang="en-US"/>
              <a:pPr/>
              <a:t>136</a:t>
            </a:fld>
            <a:endParaRPr lang="en-US"/>
          </a:p>
        </p:txBody>
      </p:sp>
      <p:sp>
        <p:nvSpPr>
          <p:cNvPr id="4075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75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30B46B-669F-1C4B-931F-7DBF6B0D2D63}" type="slidenum">
              <a:rPr lang="en-US"/>
              <a:pPr/>
              <a:t>137</a:t>
            </a:fld>
            <a:endParaRPr lang="en-US"/>
          </a:p>
        </p:txBody>
      </p:sp>
      <p:sp>
        <p:nvSpPr>
          <p:cNvPr id="4085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85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7115AB-BD8C-0046-A623-0236849A1E47}" type="slidenum">
              <a:rPr lang="en-US"/>
              <a:pPr/>
              <a:t>138</a:t>
            </a:fld>
            <a:endParaRPr lang="en-US"/>
          </a:p>
        </p:txBody>
      </p:sp>
      <p:sp>
        <p:nvSpPr>
          <p:cNvPr id="4096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5487F-49F8-DA40-8C3C-F29B313EB2D6}" type="slidenum">
              <a:rPr lang="en-US"/>
              <a:pPr/>
              <a:t>139</a:t>
            </a:fld>
            <a:endParaRPr lang="en-US"/>
          </a:p>
        </p:txBody>
      </p:sp>
      <p:sp>
        <p:nvSpPr>
          <p:cNvPr id="4106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06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13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D6938D-FD0B-D14D-B6EA-44AC5E194140}" type="slidenum">
              <a:rPr lang="en-US"/>
              <a:pPr/>
              <a:t>140</a:t>
            </a:fld>
            <a:endParaRPr lang="en-US"/>
          </a:p>
        </p:txBody>
      </p:sp>
      <p:sp>
        <p:nvSpPr>
          <p:cNvPr id="4116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16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C8E1AA-691C-A149-8C74-42C75B312443}" type="slidenum">
              <a:rPr lang="en-US"/>
              <a:pPr/>
              <a:t>141</a:t>
            </a:fld>
            <a:endParaRPr lang="en-US"/>
          </a:p>
        </p:txBody>
      </p:sp>
      <p:sp>
        <p:nvSpPr>
          <p:cNvPr id="4126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26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484A6E-9801-0A43-BF46-F19156225D67}" type="slidenum">
              <a:rPr lang="en-US"/>
              <a:pPr/>
              <a:t>142</a:t>
            </a:fld>
            <a:endParaRPr lang="en-US"/>
          </a:p>
        </p:txBody>
      </p:sp>
      <p:sp>
        <p:nvSpPr>
          <p:cNvPr id="4136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36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150EC8-603C-7148-AC70-1E01F5FE673F}" type="slidenum">
              <a:rPr lang="en-US"/>
              <a:pPr/>
              <a:t>143</a:t>
            </a:fld>
            <a:endParaRPr lang="en-US"/>
          </a:p>
        </p:txBody>
      </p:sp>
      <p:sp>
        <p:nvSpPr>
          <p:cNvPr id="4147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47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001A3C-AA88-6C48-ABDA-A3FAF291FEB4}" type="slidenum">
              <a:rPr lang="en-US"/>
              <a:pPr/>
              <a:t>144</a:t>
            </a:fld>
            <a:endParaRPr lang="en-US"/>
          </a:p>
        </p:txBody>
      </p:sp>
      <p:sp>
        <p:nvSpPr>
          <p:cNvPr id="4157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57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EC1604-21B7-A34F-A2B8-116E5C91C686}" type="slidenum">
              <a:rPr lang="en-US"/>
              <a:pPr/>
              <a:t>145</a:t>
            </a:fld>
            <a:endParaRPr lang="en-US"/>
          </a:p>
        </p:txBody>
      </p:sp>
      <p:sp>
        <p:nvSpPr>
          <p:cNvPr id="4167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67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0B21A2-C495-F940-965C-2CC525A4A8CD}" type="slidenum">
              <a:rPr lang="en-US"/>
              <a:pPr/>
              <a:t>146</a:t>
            </a:fld>
            <a:endParaRPr lang="en-US"/>
          </a:p>
        </p:txBody>
      </p:sp>
      <p:sp>
        <p:nvSpPr>
          <p:cNvPr id="4177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77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395C91-CB33-9846-8286-12F9F4F1AFF5}" type="slidenum">
              <a:rPr lang="en-US"/>
              <a:pPr/>
              <a:t>147</a:t>
            </a:fld>
            <a:endParaRPr lang="en-US"/>
          </a:p>
        </p:txBody>
      </p:sp>
      <p:sp>
        <p:nvSpPr>
          <p:cNvPr id="4188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88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625667-00B7-0744-8F66-2D98B21BE5EB}" type="slidenum">
              <a:rPr lang="en-US"/>
              <a:pPr/>
              <a:t>148</a:t>
            </a:fld>
            <a:endParaRPr lang="en-US"/>
          </a:p>
        </p:txBody>
      </p:sp>
      <p:sp>
        <p:nvSpPr>
          <p:cNvPr id="4198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CB418D-7A7E-8D4A-B908-011AFB730DFD}" type="slidenum">
              <a:rPr lang="en-US"/>
              <a:pPr/>
              <a:t>149</a:t>
            </a:fld>
            <a:endParaRPr lang="en-US"/>
          </a:p>
        </p:txBody>
      </p:sp>
      <p:sp>
        <p:nvSpPr>
          <p:cNvPr id="4208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208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14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F2E2ED-8A07-F649-B975-DB982112A815}" type="slidenum">
              <a:rPr lang="en-US"/>
              <a:pPr/>
              <a:t>150</a:t>
            </a:fld>
            <a:endParaRPr lang="en-US"/>
          </a:p>
        </p:txBody>
      </p:sp>
      <p:sp>
        <p:nvSpPr>
          <p:cNvPr id="4218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218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068C18-A61B-8E47-82D4-F6B427FBF3D2}" type="slidenum">
              <a:rPr lang="en-US"/>
              <a:pPr/>
              <a:t>151</a:t>
            </a:fld>
            <a:endParaRPr lang="en-US"/>
          </a:p>
        </p:txBody>
      </p:sp>
      <p:sp>
        <p:nvSpPr>
          <p:cNvPr id="4229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229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C4F2AA-E245-A94E-9947-A94D67F5007E}" type="slidenum">
              <a:rPr lang="en-US"/>
              <a:pPr/>
              <a:t>152</a:t>
            </a:fld>
            <a:endParaRPr lang="en-US"/>
          </a:p>
        </p:txBody>
      </p:sp>
      <p:sp>
        <p:nvSpPr>
          <p:cNvPr id="4239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239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4E4944-3815-314E-B74B-8DF5C28B923E}" type="slidenum">
              <a:rPr lang="en-US"/>
              <a:pPr/>
              <a:t>153</a:t>
            </a:fld>
            <a:endParaRPr lang="en-US"/>
          </a:p>
        </p:txBody>
      </p:sp>
      <p:sp>
        <p:nvSpPr>
          <p:cNvPr id="4249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249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04DF4D-B832-3842-8069-16D5C827DF51}" type="slidenum">
              <a:rPr lang="en-US"/>
              <a:pPr/>
              <a:t>154</a:t>
            </a:fld>
            <a:endParaRPr lang="en-US"/>
          </a:p>
        </p:txBody>
      </p:sp>
      <p:sp>
        <p:nvSpPr>
          <p:cNvPr id="4259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259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34ED91-D602-994A-9048-733738754813}" type="slidenum">
              <a:rPr lang="en-US"/>
              <a:pPr/>
              <a:t>155</a:t>
            </a:fld>
            <a:endParaRPr lang="en-US"/>
          </a:p>
        </p:txBody>
      </p:sp>
      <p:sp>
        <p:nvSpPr>
          <p:cNvPr id="4270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270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A0B6CA-29C6-0643-AA51-08633A9058AC}" type="slidenum">
              <a:rPr lang="en-US"/>
              <a:pPr/>
              <a:t>156</a:t>
            </a:fld>
            <a:endParaRPr lang="en-US"/>
          </a:p>
        </p:txBody>
      </p:sp>
      <p:sp>
        <p:nvSpPr>
          <p:cNvPr id="4280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280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648E92-60E7-8146-8173-CBB913D18217}" type="slidenum">
              <a:rPr lang="en-US"/>
              <a:pPr/>
              <a:t>157</a:t>
            </a:fld>
            <a:endParaRPr lang="en-US"/>
          </a:p>
        </p:txBody>
      </p:sp>
      <p:sp>
        <p:nvSpPr>
          <p:cNvPr id="4290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290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4039F9-DB22-7E4B-8DA2-E21171333AB9}" type="slidenum">
              <a:rPr lang="en-US"/>
              <a:pPr/>
              <a:t>158</a:t>
            </a:fld>
            <a:endParaRPr lang="en-US"/>
          </a:p>
        </p:txBody>
      </p:sp>
      <p:sp>
        <p:nvSpPr>
          <p:cNvPr id="4300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0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432C54-A5FD-D34D-B796-ADF6AA526A5F}" type="slidenum">
              <a:rPr lang="en-US"/>
              <a:pPr/>
              <a:t>159</a:t>
            </a:fld>
            <a:endParaRPr lang="en-US"/>
          </a:p>
        </p:txBody>
      </p:sp>
      <p:sp>
        <p:nvSpPr>
          <p:cNvPr id="4311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11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20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3526A5-E70D-8F4A-A52D-AD556712F5A8}" type="slidenum">
              <a:rPr lang="en-US"/>
              <a:pPr/>
              <a:t>160</a:t>
            </a:fld>
            <a:endParaRPr lang="en-US"/>
          </a:p>
        </p:txBody>
      </p:sp>
      <p:sp>
        <p:nvSpPr>
          <p:cNvPr id="4321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21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D49848-98E1-5141-B1C9-AAF9AEA72E4D}" type="slidenum">
              <a:rPr lang="en-US"/>
              <a:pPr/>
              <a:t>161</a:t>
            </a:fld>
            <a:endParaRPr lang="en-US"/>
          </a:p>
        </p:txBody>
      </p:sp>
      <p:sp>
        <p:nvSpPr>
          <p:cNvPr id="4331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31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020E4A-3B88-F64F-88D0-00CCF3840A39}" type="slidenum">
              <a:rPr lang="en-US"/>
              <a:pPr/>
              <a:t>162</a:t>
            </a:fld>
            <a:endParaRPr lang="en-US"/>
          </a:p>
        </p:txBody>
      </p:sp>
      <p:sp>
        <p:nvSpPr>
          <p:cNvPr id="4341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41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896092-5CB5-F445-B643-C114274E43C2}" type="slidenum">
              <a:rPr lang="en-US"/>
              <a:pPr/>
              <a:t>163</a:t>
            </a:fld>
            <a:endParaRPr lang="en-US"/>
          </a:p>
        </p:txBody>
      </p:sp>
      <p:sp>
        <p:nvSpPr>
          <p:cNvPr id="4352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52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BE948A-7705-7C4F-A3F3-F099AF7F4F72}" type="slidenum">
              <a:rPr lang="en-US"/>
              <a:pPr/>
              <a:t>164</a:t>
            </a:fld>
            <a:endParaRPr lang="en-US"/>
          </a:p>
        </p:txBody>
      </p:sp>
      <p:sp>
        <p:nvSpPr>
          <p:cNvPr id="4362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62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66AAF3-DBAC-C04A-A632-A44E37AF3D58}" type="slidenum">
              <a:rPr lang="en-US"/>
              <a:pPr/>
              <a:t>165</a:t>
            </a:fld>
            <a:endParaRPr lang="en-US"/>
          </a:p>
        </p:txBody>
      </p:sp>
      <p:sp>
        <p:nvSpPr>
          <p:cNvPr id="4372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72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5B0D0E-3928-0D40-BE2F-51BF25B366B2}" type="slidenum">
              <a:rPr lang="en-US"/>
              <a:pPr/>
              <a:t>166</a:t>
            </a:fld>
            <a:endParaRPr lang="en-US"/>
          </a:p>
        </p:txBody>
      </p:sp>
      <p:sp>
        <p:nvSpPr>
          <p:cNvPr id="4382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82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9DA0C9-330F-204C-A89C-072B6F388960}" type="slidenum">
              <a:rPr lang="en-US"/>
              <a:pPr/>
              <a:t>167</a:t>
            </a:fld>
            <a:endParaRPr lang="en-US"/>
          </a:p>
        </p:txBody>
      </p:sp>
      <p:sp>
        <p:nvSpPr>
          <p:cNvPr id="4392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92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8334B1-D5D0-F84C-990A-9DC93EC45418}" type="slidenum">
              <a:rPr lang="en-US"/>
              <a:pPr/>
              <a:t>168</a:t>
            </a:fld>
            <a:endParaRPr lang="en-US"/>
          </a:p>
        </p:txBody>
      </p:sp>
      <p:sp>
        <p:nvSpPr>
          <p:cNvPr id="4403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03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92F375-BC4A-604D-BA78-1B07964B4496}" type="slidenum">
              <a:rPr lang="en-US"/>
              <a:pPr/>
              <a:t>169</a:t>
            </a:fld>
            <a:endParaRPr lang="en-US"/>
          </a:p>
        </p:txBody>
      </p:sp>
      <p:sp>
        <p:nvSpPr>
          <p:cNvPr id="4413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13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21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187F1B-6383-8448-A742-A59CAB1BBBD1}" type="slidenum">
              <a:rPr lang="en-US"/>
              <a:pPr/>
              <a:t>170</a:t>
            </a:fld>
            <a:endParaRPr lang="en-US"/>
          </a:p>
        </p:txBody>
      </p:sp>
      <p:sp>
        <p:nvSpPr>
          <p:cNvPr id="4423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23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78031F-2602-7D48-B88D-5AED13DF8107}" type="slidenum">
              <a:rPr lang="en-US"/>
              <a:pPr/>
              <a:t>171</a:t>
            </a:fld>
            <a:endParaRPr lang="en-US"/>
          </a:p>
        </p:txBody>
      </p:sp>
      <p:sp>
        <p:nvSpPr>
          <p:cNvPr id="4433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33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EE0E98-1352-5943-85C8-2DEE6BD901BE}" type="slidenum">
              <a:rPr lang="en-US"/>
              <a:pPr/>
              <a:t>172</a:t>
            </a:fld>
            <a:endParaRPr lang="en-US"/>
          </a:p>
        </p:txBody>
      </p:sp>
      <p:sp>
        <p:nvSpPr>
          <p:cNvPr id="4444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44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CF61CF-2B02-FA4C-AF58-03B07CF64B74}" type="slidenum">
              <a:rPr lang="en-US"/>
              <a:pPr/>
              <a:t>173</a:t>
            </a:fld>
            <a:endParaRPr lang="en-US"/>
          </a:p>
        </p:txBody>
      </p:sp>
      <p:sp>
        <p:nvSpPr>
          <p:cNvPr id="4454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54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4D9BD5-5BEC-1740-9574-02409DB7BB92}" type="slidenum">
              <a:rPr lang="en-US"/>
              <a:pPr/>
              <a:t>174</a:t>
            </a:fld>
            <a:endParaRPr lang="en-US"/>
          </a:p>
        </p:txBody>
      </p:sp>
      <p:sp>
        <p:nvSpPr>
          <p:cNvPr id="4464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64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E2EFE2-A52E-1B49-A33F-73957518173E}" type="slidenum">
              <a:rPr lang="en-US"/>
              <a:pPr/>
              <a:t>175</a:t>
            </a:fld>
            <a:endParaRPr lang="en-US"/>
          </a:p>
        </p:txBody>
      </p:sp>
      <p:sp>
        <p:nvSpPr>
          <p:cNvPr id="4474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74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F32703-F0B8-904F-B431-202CA99501E6}" type="slidenum">
              <a:rPr lang="en-US"/>
              <a:pPr/>
              <a:t>176</a:t>
            </a:fld>
            <a:endParaRPr lang="en-US"/>
          </a:p>
        </p:txBody>
      </p:sp>
      <p:sp>
        <p:nvSpPr>
          <p:cNvPr id="4485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85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BF429A-A5A9-5341-BA44-0E505BAE70F6}" type="slidenum">
              <a:rPr lang="en-US"/>
              <a:pPr/>
              <a:t>177</a:t>
            </a:fld>
            <a:endParaRPr lang="en-US"/>
          </a:p>
        </p:txBody>
      </p:sp>
      <p:sp>
        <p:nvSpPr>
          <p:cNvPr id="4495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95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6B0F83-6B99-2842-A203-615A3E3D34CC}" type="slidenum">
              <a:rPr lang="en-US"/>
              <a:pPr/>
              <a:t>178</a:t>
            </a:fld>
            <a:endParaRPr lang="en-US"/>
          </a:p>
        </p:txBody>
      </p:sp>
      <p:sp>
        <p:nvSpPr>
          <p:cNvPr id="4505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6DB827-5078-934C-91B1-2E09233AFECC}" type="slidenum">
              <a:rPr lang="en-US"/>
              <a:pPr/>
              <a:t>179</a:t>
            </a:fld>
            <a:endParaRPr lang="en-US"/>
          </a:p>
        </p:txBody>
      </p:sp>
      <p:sp>
        <p:nvSpPr>
          <p:cNvPr id="4515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15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22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2548A9-B8C3-DD46-A4EC-42F9E5ADE765}" type="slidenum">
              <a:rPr lang="en-US"/>
              <a:pPr/>
              <a:t>180</a:t>
            </a:fld>
            <a:endParaRPr lang="en-US"/>
          </a:p>
        </p:txBody>
      </p:sp>
      <p:sp>
        <p:nvSpPr>
          <p:cNvPr id="4526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26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41E5DE-2FD8-C34B-ACB7-CEC6B2554601}" type="slidenum">
              <a:rPr lang="en-US"/>
              <a:pPr/>
              <a:t>181</a:t>
            </a:fld>
            <a:endParaRPr lang="en-US"/>
          </a:p>
        </p:txBody>
      </p:sp>
      <p:sp>
        <p:nvSpPr>
          <p:cNvPr id="453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3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309676-7125-EE4A-875E-15B5CFF9FA76}" type="slidenum">
              <a:rPr lang="en-US"/>
              <a:pPr/>
              <a:t>182</a:t>
            </a:fld>
            <a:endParaRPr lang="en-US"/>
          </a:p>
        </p:txBody>
      </p:sp>
      <p:sp>
        <p:nvSpPr>
          <p:cNvPr id="4546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46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28F578-4706-4C48-99BD-F99AD90478F3}" type="slidenum">
              <a:rPr lang="en-US"/>
              <a:pPr/>
              <a:t>183</a:t>
            </a:fld>
            <a:endParaRPr lang="en-US"/>
          </a:p>
        </p:txBody>
      </p:sp>
      <p:sp>
        <p:nvSpPr>
          <p:cNvPr id="4556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56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511AFF-319B-494E-9065-056FACBD45EC}" type="slidenum">
              <a:rPr lang="en-US"/>
              <a:pPr/>
              <a:t>184</a:t>
            </a:fld>
            <a:endParaRPr lang="en-US"/>
          </a:p>
        </p:txBody>
      </p:sp>
      <p:sp>
        <p:nvSpPr>
          <p:cNvPr id="4567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67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033132-ADA0-AB46-B3DA-60F0E11B46D8}" type="slidenum">
              <a:rPr lang="en-US"/>
              <a:pPr/>
              <a:t>185</a:t>
            </a:fld>
            <a:endParaRPr lang="en-US"/>
          </a:p>
        </p:txBody>
      </p:sp>
      <p:sp>
        <p:nvSpPr>
          <p:cNvPr id="4577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77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204E40-171F-C74D-B4C1-B3B0590F9CDB}" type="slidenum">
              <a:rPr lang="en-US"/>
              <a:pPr/>
              <a:t>186</a:t>
            </a:fld>
            <a:endParaRPr lang="en-US"/>
          </a:p>
        </p:txBody>
      </p:sp>
      <p:sp>
        <p:nvSpPr>
          <p:cNvPr id="4587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87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810FCC-23D5-A44E-A3FA-4B7D99BDA123}" type="slidenum">
              <a:rPr lang="en-US"/>
              <a:pPr/>
              <a:t>187</a:t>
            </a:fld>
            <a:endParaRPr lang="en-US"/>
          </a:p>
        </p:txBody>
      </p:sp>
      <p:sp>
        <p:nvSpPr>
          <p:cNvPr id="4597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97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07DD96-FC93-0248-ADCD-9575D58ACD15}" type="slidenum">
              <a:rPr lang="en-US"/>
              <a:pPr/>
              <a:t>188</a:t>
            </a:fld>
            <a:endParaRPr lang="en-US"/>
          </a:p>
        </p:txBody>
      </p:sp>
      <p:sp>
        <p:nvSpPr>
          <p:cNvPr id="4608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8C3240-E600-5647-A98C-4D4134D4FB90}" type="slidenum">
              <a:rPr lang="en-US"/>
              <a:pPr/>
              <a:t>189</a:t>
            </a:fld>
            <a:endParaRPr lang="en-US"/>
          </a:p>
        </p:txBody>
      </p:sp>
      <p:sp>
        <p:nvSpPr>
          <p:cNvPr id="4618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18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4FF115-37D9-8A41-836E-7FCFBCF4391D}" type="slidenum">
              <a:rPr lang="en-US"/>
              <a:pPr/>
              <a:t>23</a:t>
            </a:fld>
            <a:endParaRPr lang="en-US"/>
          </a:p>
        </p:txBody>
      </p:sp>
      <p:sp>
        <p:nvSpPr>
          <p:cNvPr id="695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FD86C7-261C-3445-BD4C-39912D7EBDC9}" type="slidenum">
              <a:rPr lang="en-US"/>
              <a:pPr/>
              <a:t>190</a:t>
            </a:fld>
            <a:endParaRPr lang="en-US"/>
          </a:p>
        </p:txBody>
      </p:sp>
      <p:sp>
        <p:nvSpPr>
          <p:cNvPr id="4628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28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7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cs106b.stanford.edu/handouts/search.html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gi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062" y="0"/>
            <a:ext cx="12192000" cy="6858000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0" y="5257800"/>
            <a:ext cx="914400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</a:t>
            </a:r>
            <a:r>
              <a:rPr lang="en-US" sz="3200" dirty="0"/>
              <a:t>106B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2011</a:t>
            </a:r>
            <a:endParaRPr lang="en-US" sz="32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96344" y="514086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20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</a:t>
            </a:r>
            <a:r>
              <a:rPr lang="en-US" sz="3200" dirty="0" smtClean="0">
                <a:cs typeface="+mn-cs"/>
              </a:rPr>
              <a:t>29, </a:t>
            </a:r>
            <a:r>
              <a:rPr lang="en-US" sz="3200" dirty="0">
                <a:cs typeface="+mn-cs"/>
              </a:rPr>
              <a:t>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8545" y="3707944"/>
            <a:ext cx="2527488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2134785" y="303324"/>
            <a:ext cx="5189173" cy="890085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Search</a:t>
            </a:r>
            <a:endParaRPr lang="en-US" altLang="zh-CN" sz="6000" dirty="0" smtClean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7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Search is Important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326" y="763323"/>
            <a:ext cx="9652123" cy="60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19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1463219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If you implement depth first search recursively it only has to store a single path in memory! BFS must store all states in the fringe.</a:t>
            </a:r>
            <a:endParaRPr lang="en-US" sz="5000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D</a:t>
            </a:r>
            <a:r>
              <a:rPr lang="en-US" sz="4600" dirty="0" smtClean="0">
                <a:latin typeface="Calibri"/>
                <a:cs typeface="Calibri"/>
              </a:rPr>
              <a:t>FS Pros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18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1463219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Not guaranteed to find the lowest cost solution for all problems.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39624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Can get lost.</a:t>
            </a:r>
            <a:endParaRPr lang="en-US" sz="50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DFS Cons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879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Best of Both Worlds?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5734" y="737898"/>
            <a:ext cx="12270881" cy="6120102"/>
          </a:xfrm>
          <a:prstGeom prst="rect">
            <a:avLst/>
          </a:prstGeom>
        </p:spPr>
      </p:pic>
      <p:pic>
        <p:nvPicPr>
          <p:cNvPr id="7" name="Picture 6" descr="Screen Shot 2016-02-26 at 8.42.49 A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53247">
            <a:off x="3096959" y="4042555"/>
            <a:ext cx="5498768" cy="162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4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F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52400"/>
            <a:ext cx="7772400" cy="656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4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Weights?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96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Shortest Path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2583639" y="1445231"/>
            <a:ext cx="1193291" cy="1193291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706961" y="4247219"/>
            <a:ext cx="1193291" cy="119329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26210" y="1674272"/>
            <a:ext cx="1193291" cy="1193291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C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130667" y="2934256"/>
            <a:ext cx="10948" cy="12262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3119204" y="4784588"/>
            <a:ext cx="2048073" cy="1195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2362951" y="2737178"/>
            <a:ext cx="592907" cy="14325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Oval 9"/>
          <p:cNvSpPr/>
          <p:nvPr/>
        </p:nvSpPr>
        <p:spPr>
          <a:xfrm>
            <a:off x="5329758" y="4257286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3851828" y="2111340"/>
            <a:ext cx="1654825" cy="236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315812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With Weights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2583639" y="1445231"/>
            <a:ext cx="1193291" cy="1193291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706961" y="4247219"/>
            <a:ext cx="1193291" cy="119329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26210" y="1674272"/>
            <a:ext cx="1193291" cy="1193291"/>
          </a:xfrm>
          <a:prstGeom prst="ellipse">
            <a:avLst/>
          </a:prstGeom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C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130667" y="2934256"/>
            <a:ext cx="10948" cy="12262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3119204" y="4784588"/>
            <a:ext cx="2048073" cy="1195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2362951" y="2737178"/>
            <a:ext cx="592907" cy="14325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Oval 9"/>
          <p:cNvSpPr/>
          <p:nvPr/>
        </p:nvSpPr>
        <p:spPr>
          <a:xfrm>
            <a:off x="5329758" y="4257286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3851828" y="2111340"/>
            <a:ext cx="1654825" cy="236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1969601" y="3120383"/>
            <a:ext cx="6125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10</a:t>
            </a:r>
            <a:endParaRPr kumimoji="1" lang="zh-CN" alt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81698" y="1477195"/>
            <a:ext cx="398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5</a:t>
            </a:r>
            <a:endParaRPr kumimoji="1" lang="zh-CN" alt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54346" y="3337594"/>
            <a:ext cx="398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3</a:t>
            </a:r>
            <a:endParaRPr kumimoji="1" lang="zh-CN" altLang="en-US" sz="3000" dirty="0"/>
          </a:p>
        </p:txBody>
      </p:sp>
      <p:sp>
        <p:nvSpPr>
          <p:cNvPr id="15" name="TextBox 14"/>
          <p:cNvSpPr txBox="1"/>
          <p:nvPr/>
        </p:nvSpPr>
        <p:spPr>
          <a:xfrm>
            <a:off x="3288942" y="4201660"/>
            <a:ext cx="18961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1,234,332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1206100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With Weights</a:t>
            </a:r>
            <a:endParaRPr kumimoji="1" lang="zh-CN" altLang="en-US" dirty="0"/>
          </a:p>
        </p:txBody>
      </p:sp>
      <p:sp>
        <p:nvSpPr>
          <p:cNvPr id="4" name="Oval 3"/>
          <p:cNvSpPr/>
          <p:nvPr/>
        </p:nvSpPr>
        <p:spPr>
          <a:xfrm>
            <a:off x="2583639" y="1445231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A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706961" y="4247219"/>
            <a:ext cx="1193291" cy="119329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B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26210" y="1674272"/>
            <a:ext cx="1193291" cy="11932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C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130667" y="2934256"/>
            <a:ext cx="10948" cy="12262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3119204" y="4784588"/>
            <a:ext cx="2048073" cy="1195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2362951" y="2737178"/>
            <a:ext cx="592907" cy="14325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Oval 9"/>
          <p:cNvSpPr/>
          <p:nvPr/>
        </p:nvSpPr>
        <p:spPr>
          <a:xfrm>
            <a:off x="5329758" y="4257286"/>
            <a:ext cx="1193291" cy="119329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81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D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3851828" y="2111340"/>
            <a:ext cx="1654825" cy="2365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1969601" y="3120383"/>
            <a:ext cx="6125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10</a:t>
            </a:r>
            <a:endParaRPr kumimoji="1" lang="zh-CN" alt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81698" y="1477195"/>
            <a:ext cx="398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5</a:t>
            </a:r>
            <a:endParaRPr kumimoji="1" lang="zh-CN" alt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6254346" y="3337594"/>
            <a:ext cx="3986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3</a:t>
            </a:r>
            <a:endParaRPr kumimoji="1" lang="zh-CN" altLang="en-US" sz="3000" dirty="0"/>
          </a:p>
        </p:txBody>
      </p:sp>
      <p:sp>
        <p:nvSpPr>
          <p:cNvPr id="15" name="TextBox 14"/>
          <p:cNvSpPr txBox="1"/>
          <p:nvPr/>
        </p:nvSpPr>
        <p:spPr>
          <a:xfrm>
            <a:off x="3288942" y="4201660"/>
            <a:ext cx="18961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1,234,332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244186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Realistic</a:t>
            </a:r>
            <a:endParaRPr kumimoji="1"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3415" y="716000"/>
            <a:ext cx="12284000" cy="61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938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Realistic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2644" y="694128"/>
            <a:ext cx="9830963" cy="62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5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Old friend, Recursive Exploration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079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3977698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3000" dirty="0"/>
              <a:t>Suppose that you have a graph representing different locations.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3000" dirty="0"/>
              <a:t>Each edge has an associated </a:t>
            </a:r>
            <a:r>
              <a:rPr lang="en-US" sz="3000" i="1" dirty="0"/>
              <a:t>cost</a:t>
            </a:r>
            <a:r>
              <a:rPr lang="en-US" sz="3000" dirty="0"/>
              <a:t> (or </a:t>
            </a:r>
            <a:r>
              <a:rPr lang="en-US" sz="3000" i="1" dirty="0"/>
              <a:t>weight</a:t>
            </a:r>
            <a:r>
              <a:rPr lang="en-US" sz="3000" dirty="0"/>
              <a:t>, </a:t>
            </a:r>
            <a:r>
              <a:rPr lang="en-US" sz="3000" i="1" dirty="0"/>
              <a:t>length</a:t>
            </a:r>
            <a:r>
              <a:rPr lang="en-US" sz="3000" dirty="0"/>
              <a:t>, etc.).  We'll assume costs are nonnegative.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3000" dirty="0"/>
              <a:t>Goal: Find the least-cost (or lowest-weight, lowest-length, etc.) path from some node </a:t>
            </a:r>
            <a:r>
              <a:rPr lang="en-US" sz="3000" i="1" dirty="0"/>
              <a:t>u</a:t>
            </a:r>
            <a:r>
              <a:rPr lang="en-US" sz="3000" dirty="0"/>
              <a:t> to a node </a:t>
            </a:r>
            <a:r>
              <a:rPr lang="en-US" sz="3000" i="1" dirty="0"/>
              <a:t>v</a:t>
            </a:r>
            <a:r>
              <a:rPr lang="en-US" sz="3000" dirty="0"/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Shortest Path Problem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3910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59" y="5286307"/>
            <a:ext cx="994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Depth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Breadth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Comparison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2062" y="3555595"/>
            <a:ext cx="145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Dijkstra’s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517" y="368299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1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59" y="5286307"/>
            <a:ext cx="994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Depth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Breadth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Comparison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2062" y="3555595"/>
            <a:ext cx="145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Dijkstra’s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1226" y="278520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51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Dijkstra’s</a:t>
            </a:r>
            <a:r>
              <a:rPr lang="en-US" sz="4600" dirty="0" smtClean="0">
                <a:latin typeface="Calibri"/>
                <a:cs typeface="Calibri"/>
              </a:rPr>
              <a:t> Collection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60071" y="1948872"/>
            <a:ext cx="4814387" cy="5128103"/>
            <a:chOff x="1480494" y="1185333"/>
            <a:chExt cx="5672667" cy="567266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0494" y="1185333"/>
              <a:ext cx="5672667" cy="5672667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1839200" y="2671486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644691" y="3732629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857196" y="5069257"/>
            <a:ext cx="2151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err="1" smtClean="0">
                <a:solidFill>
                  <a:srgbClr val="0000FF"/>
                </a:solidFill>
              </a:rPr>
              <a:t>Todo</a:t>
            </a:r>
            <a:r>
              <a:rPr kumimoji="1" lang="en-US" altLang="zh-CN" sz="2400" dirty="0" smtClean="0">
                <a:solidFill>
                  <a:srgbClr val="0000FF"/>
                </a:solidFill>
              </a:rPr>
              <a:t> List: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Priority Queue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55339" y="1312966"/>
            <a:ext cx="203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Next path to explore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765981" y="1442404"/>
            <a:ext cx="1554597" cy="692595"/>
          </a:xfrm>
          <a:custGeom>
            <a:avLst/>
            <a:gdLst>
              <a:gd name="connsiteX0" fmla="*/ 0 w 1554597"/>
              <a:gd name="connsiteY0" fmla="*/ 692595 h 692595"/>
              <a:gd name="connsiteX1" fmla="*/ 10948 w 1554597"/>
              <a:gd name="connsiteY1" fmla="*/ 615954 h 692595"/>
              <a:gd name="connsiteX2" fmla="*/ 65686 w 1554597"/>
              <a:gd name="connsiteY2" fmla="*/ 561210 h 692595"/>
              <a:gd name="connsiteX3" fmla="*/ 142320 w 1554597"/>
              <a:gd name="connsiteY3" fmla="*/ 495518 h 692595"/>
              <a:gd name="connsiteX4" fmla="*/ 175162 w 1554597"/>
              <a:gd name="connsiteY4" fmla="*/ 462672 h 692595"/>
              <a:gd name="connsiteX5" fmla="*/ 284639 w 1554597"/>
              <a:gd name="connsiteY5" fmla="*/ 396980 h 692595"/>
              <a:gd name="connsiteX6" fmla="*/ 383167 w 1554597"/>
              <a:gd name="connsiteY6" fmla="*/ 331287 h 692595"/>
              <a:gd name="connsiteX7" fmla="*/ 459801 w 1554597"/>
              <a:gd name="connsiteY7" fmla="*/ 265595 h 692595"/>
              <a:gd name="connsiteX8" fmla="*/ 547381 w 1554597"/>
              <a:gd name="connsiteY8" fmla="*/ 232749 h 692595"/>
              <a:gd name="connsiteX9" fmla="*/ 580224 w 1554597"/>
              <a:gd name="connsiteY9" fmla="*/ 210852 h 692595"/>
              <a:gd name="connsiteX10" fmla="*/ 645910 w 1554597"/>
              <a:gd name="connsiteY10" fmla="*/ 188954 h 692595"/>
              <a:gd name="connsiteX11" fmla="*/ 1423191 w 1554597"/>
              <a:gd name="connsiteY11" fmla="*/ 178005 h 692595"/>
              <a:gd name="connsiteX12" fmla="*/ 1499824 w 1554597"/>
              <a:gd name="connsiteY12" fmla="*/ 167057 h 692595"/>
              <a:gd name="connsiteX13" fmla="*/ 1456034 w 1554597"/>
              <a:gd name="connsiteY13" fmla="*/ 134211 h 692595"/>
              <a:gd name="connsiteX14" fmla="*/ 1401296 w 1554597"/>
              <a:gd name="connsiteY14" fmla="*/ 101365 h 692595"/>
              <a:gd name="connsiteX15" fmla="*/ 1368453 w 1554597"/>
              <a:gd name="connsiteY15" fmla="*/ 79467 h 692595"/>
              <a:gd name="connsiteX16" fmla="*/ 1269924 w 1554597"/>
              <a:gd name="connsiteY16" fmla="*/ 35672 h 692595"/>
              <a:gd name="connsiteX17" fmla="*/ 1226134 w 1554597"/>
              <a:gd name="connsiteY17" fmla="*/ 2826 h 692595"/>
              <a:gd name="connsiteX18" fmla="*/ 1258977 w 1554597"/>
              <a:gd name="connsiteY18" fmla="*/ 13775 h 692595"/>
              <a:gd name="connsiteX19" fmla="*/ 1335610 w 1554597"/>
              <a:gd name="connsiteY19" fmla="*/ 79467 h 692595"/>
              <a:gd name="connsiteX20" fmla="*/ 1357505 w 1554597"/>
              <a:gd name="connsiteY20" fmla="*/ 101365 h 692595"/>
              <a:gd name="connsiteX21" fmla="*/ 1390348 w 1554597"/>
              <a:gd name="connsiteY21" fmla="*/ 112313 h 692595"/>
              <a:gd name="connsiteX22" fmla="*/ 1445086 w 1554597"/>
              <a:gd name="connsiteY22" fmla="*/ 134211 h 692595"/>
              <a:gd name="connsiteX23" fmla="*/ 1499824 w 1554597"/>
              <a:gd name="connsiteY23" fmla="*/ 145159 h 692595"/>
              <a:gd name="connsiteX24" fmla="*/ 1532667 w 1554597"/>
              <a:gd name="connsiteY24" fmla="*/ 156108 h 692595"/>
              <a:gd name="connsiteX25" fmla="*/ 1554563 w 1554597"/>
              <a:gd name="connsiteY25" fmla="*/ 178005 h 692595"/>
              <a:gd name="connsiteX26" fmla="*/ 1477929 w 1554597"/>
              <a:gd name="connsiteY26" fmla="*/ 353185 h 692595"/>
              <a:gd name="connsiteX27" fmla="*/ 1412243 w 1554597"/>
              <a:gd name="connsiteY27" fmla="*/ 462672 h 692595"/>
              <a:gd name="connsiteX28" fmla="*/ 1401296 w 1554597"/>
              <a:gd name="connsiteY28" fmla="*/ 495518 h 69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54597" h="692595">
                <a:moveTo>
                  <a:pt x="0" y="692595"/>
                </a:moveTo>
                <a:cubicBezTo>
                  <a:pt x="3649" y="667048"/>
                  <a:pt x="-592" y="639036"/>
                  <a:pt x="10948" y="615954"/>
                </a:cubicBezTo>
                <a:cubicBezTo>
                  <a:pt x="22488" y="592873"/>
                  <a:pt x="47440" y="579458"/>
                  <a:pt x="65686" y="561210"/>
                </a:cubicBezTo>
                <a:cubicBezTo>
                  <a:pt x="197262" y="429622"/>
                  <a:pt x="42279" y="578896"/>
                  <a:pt x="142320" y="495518"/>
                </a:cubicBezTo>
                <a:cubicBezTo>
                  <a:pt x="154214" y="485605"/>
                  <a:pt x="162941" y="472178"/>
                  <a:pt x="175162" y="462672"/>
                </a:cubicBezTo>
                <a:cubicBezTo>
                  <a:pt x="241938" y="410730"/>
                  <a:pt x="225056" y="430085"/>
                  <a:pt x="284639" y="396980"/>
                </a:cubicBezTo>
                <a:cubicBezTo>
                  <a:pt x="319461" y="377633"/>
                  <a:pt x="352850" y="357276"/>
                  <a:pt x="383167" y="331287"/>
                </a:cubicBezTo>
                <a:cubicBezTo>
                  <a:pt x="419845" y="299845"/>
                  <a:pt x="414309" y="290870"/>
                  <a:pt x="459801" y="265595"/>
                </a:cubicBezTo>
                <a:cubicBezTo>
                  <a:pt x="605015" y="184913"/>
                  <a:pt x="449059" y="281915"/>
                  <a:pt x="547381" y="232749"/>
                </a:cubicBezTo>
                <a:cubicBezTo>
                  <a:pt x="559149" y="226864"/>
                  <a:pt x="568200" y="216196"/>
                  <a:pt x="580224" y="210852"/>
                </a:cubicBezTo>
                <a:cubicBezTo>
                  <a:pt x="601314" y="201478"/>
                  <a:pt x="622832" y="189279"/>
                  <a:pt x="645910" y="188954"/>
                </a:cubicBezTo>
                <a:lnTo>
                  <a:pt x="1423191" y="178005"/>
                </a:lnTo>
                <a:cubicBezTo>
                  <a:pt x="1448735" y="174356"/>
                  <a:pt x="1484343" y="187701"/>
                  <a:pt x="1499824" y="167057"/>
                </a:cubicBezTo>
                <a:cubicBezTo>
                  <a:pt x="1510771" y="152459"/>
                  <a:pt x="1471216" y="144333"/>
                  <a:pt x="1456034" y="134211"/>
                </a:cubicBezTo>
                <a:cubicBezTo>
                  <a:pt x="1438329" y="122407"/>
                  <a:pt x="1419340" y="112644"/>
                  <a:pt x="1401296" y="101365"/>
                </a:cubicBezTo>
                <a:cubicBezTo>
                  <a:pt x="1390138" y="94391"/>
                  <a:pt x="1380222" y="85352"/>
                  <a:pt x="1368453" y="79467"/>
                </a:cubicBezTo>
                <a:cubicBezTo>
                  <a:pt x="1316537" y="53507"/>
                  <a:pt x="1316364" y="64700"/>
                  <a:pt x="1269924" y="35672"/>
                </a:cubicBezTo>
                <a:cubicBezTo>
                  <a:pt x="1254451" y="26001"/>
                  <a:pt x="1234293" y="19147"/>
                  <a:pt x="1226134" y="2826"/>
                </a:cubicBezTo>
                <a:cubicBezTo>
                  <a:pt x="1220974" y="-7496"/>
                  <a:pt x="1258977" y="13775"/>
                  <a:pt x="1258977" y="13775"/>
                </a:cubicBezTo>
                <a:cubicBezTo>
                  <a:pt x="1328562" y="83367"/>
                  <a:pt x="1251338" y="9232"/>
                  <a:pt x="1335610" y="79467"/>
                </a:cubicBezTo>
                <a:cubicBezTo>
                  <a:pt x="1343539" y="86076"/>
                  <a:pt x="1348654" y="96054"/>
                  <a:pt x="1357505" y="101365"/>
                </a:cubicBezTo>
                <a:cubicBezTo>
                  <a:pt x="1367400" y="107303"/>
                  <a:pt x="1379543" y="108261"/>
                  <a:pt x="1390348" y="112313"/>
                </a:cubicBezTo>
                <a:cubicBezTo>
                  <a:pt x="1408748" y="119214"/>
                  <a:pt x="1426263" y="128564"/>
                  <a:pt x="1445086" y="134211"/>
                </a:cubicBezTo>
                <a:cubicBezTo>
                  <a:pt x="1462908" y="139558"/>
                  <a:pt x="1481772" y="140646"/>
                  <a:pt x="1499824" y="145159"/>
                </a:cubicBezTo>
                <a:cubicBezTo>
                  <a:pt x="1511019" y="147958"/>
                  <a:pt x="1521719" y="152458"/>
                  <a:pt x="1532667" y="156108"/>
                </a:cubicBezTo>
                <a:cubicBezTo>
                  <a:pt x="1539966" y="163407"/>
                  <a:pt x="1555420" y="167719"/>
                  <a:pt x="1554563" y="178005"/>
                </a:cubicBezTo>
                <a:cubicBezTo>
                  <a:pt x="1546029" y="280426"/>
                  <a:pt x="1520842" y="278080"/>
                  <a:pt x="1477929" y="353185"/>
                </a:cubicBezTo>
                <a:cubicBezTo>
                  <a:pt x="1413387" y="466144"/>
                  <a:pt x="1462322" y="412590"/>
                  <a:pt x="1412243" y="462672"/>
                </a:cubicBezTo>
                <a:lnTo>
                  <a:pt x="1401296" y="495518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88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ueue = Queue(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70378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PriorityQueue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ueue.enqueue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, 0)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ueue.dequeue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pQ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getCost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Dijkstra’s</a:t>
            </a:r>
            <a:r>
              <a:rPr lang="en-US" sz="4600" dirty="0" smtClean="0">
                <a:latin typeface="Calibri"/>
                <a:cs typeface="Calibri"/>
              </a:rPr>
              <a:t> Algorithm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920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See it Live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9651" y="0"/>
            <a:ext cx="10972801" cy="685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4314" y="427000"/>
            <a:ext cx="1709272" cy="553998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Try it live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3174944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You Imagine </a:t>
            </a:r>
            <a:r>
              <a:rPr lang="en-US" dirty="0" err="1" smtClean="0"/>
              <a:t>Edsger</a:t>
            </a:r>
            <a:r>
              <a:rPr lang="en-US" dirty="0" smtClean="0"/>
              <a:t> </a:t>
            </a:r>
            <a:r>
              <a:rPr lang="en-US" dirty="0" err="1" smtClean="0"/>
              <a:t>Dikstra</a:t>
            </a:r>
            <a:endParaRPr lang="en-US" dirty="0"/>
          </a:p>
        </p:txBody>
      </p:sp>
      <p:pic>
        <p:nvPicPr>
          <p:cNvPr id="4098" name="Picture 2" descr="http://www.singularitysymposium.com/images/the-immorality-of-the-use-of-force-214711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1252628"/>
            <a:ext cx="4800600" cy="52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615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Edsger</a:t>
            </a:r>
            <a:r>
              <a:rPr lang="en-US" altLang="zh-CN" dirty="0"/>
              <a:t> </a:t>
            </a:r>
            <a:r>
              <a:rPr lang="en-US" altLang="zh-CN" dirty="0" err="1"/>
              <a:t>Dikstra</a:t>
            </a:r>
            <a:endParaRPr lang="en-US" dirty="0"/>
          </a:p>
        </p:txBody>
      </p:sp>
      <p:pic>
        <p:nvPicPr>
          <p:cNvPr id="5122" name="Picture 2" descr="http://www.adeptis.ru/vinci/edsger_dijkstra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12709"/>
            <a:ext cx="6477000" cy="50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987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657" name="Oval 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58" name="Oval 2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59" name="Oval 3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0" name="Oval 4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1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2" name="Oval 6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3" name="Oval 7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4" name="Oval 8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5" name="Oval 9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6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7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8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69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7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7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7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7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067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067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67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067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067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068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68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068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068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068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68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068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0687" name="AutoShape 31"/>
          <p:cNvCxnSpPr>
            <a:cxnSpLocks noChangeShapeType="1"/>
            <a:stCxn id="70667" idx="6"/>
            <a:endCxn id="70666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88" name="AutoShape 32"/>
          <p:cNvCxnSpPr>
            <a:cxnSpLocks noChangeShapeType="1"/>
            <a:endCxn id="70668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89" name="AutoShape 33"/>
          <p:cNvCxnSpPr>
            <a:cxnSpLocks noChangeShapeType="1"/>
            <a:stCxn id="70669" idx="6"/>
            <a:endCxn id="70670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90" name="AutoShape 34"/>
          <p:cNvCxnSpPr>
            <a:cxnSpLocks noChangeShapeType="1"/>
            <a:endCxn id="70673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91" name="AutoShape 35"/>
          <p:cNvCxnSpPr>
            <a:cxnSpLocks noChangeShapeType="1"/>
            <a:stCxn id="70672" idx="6"/>
            <a:endCxn id="7067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92" name="AutoShape 36"/>
          <p:cNvCxnSpPr>
            <a:cxnSpLocks noChangeShapeType="1"/>
            <a:endCxn id="70674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93" name="AutoShape 37"/>
          <p:cNvCxnSpPr>
            <a:cxnSpLocks noChangeShapeType="1"/>
            <a:stCxn id="7066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94" name="AutoShape 38"/>
          <p:cNvCxnSpPr>
            <a:cxnSpLocks noChangeShapeType="1"/>
            <a:endCxn id="7067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95" name="AutoShape 39"/>
          <p:cNvCxnSpPr>
            <a:cxnSpLocks noChangeShapeType="1"/>
            <a:stCxn id="7067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96" name="AutoShape 40"/>
          <p:cNvCxnSpPr>
            <a:cxnSpLocks noChangeShapeType="1"/>
            <a:endCxn id="70666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97" name="AutoShape 41"/>
          <p:cNvCxnSpPr>
            <a:cxnSpLocks noChangeShapeType="1"/>
            <a:stCxn id="70668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0698" name="AutoShape 42"/>
          <p:cNvCxnSpPr>
            <a:cxnSpLocks noChangeShapeType="1"/>
            <a:endCxn id="70674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069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0743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Maze </a:t>
            </a:r>
            <a:r>
              <a:rPr lang="en-US" sz="4600" dirty="0">
                <a:latin typeface="Calibri"/>
                <a:cs typeface="Calibri"/>
              </a:rPr>
              <a:t>D</a:t>
            </a:r>
            <a:r>
              <a:rPr lang="en-US" sz="4600" dirty="0" smtClean="0">
                <a:latin typeface="Calibri"/>
                <a:cs typeface="Calibri"/>
              </a:rPr>
              <a:t>ecision Tree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11" name="Picture 3" descr="SampleMaz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6998" y="844783"/>
            <a:ext cx="3244850" cy="3298825"/>
          </a:xfrm>
          <a:prstGeom prst="rect">
            <a:avLst/>
          </a:prstGeom>
          <a:noFill/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034636" y="2227346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0" dirty="0" err="1">
                <a:sym typeface="Symbol" charset="2"/>
              </a:rPr>
              <a:t></a:t>
            </a:r>
            <a:endParaRPr lang="en-US" sz="2400" dirty="0"/>
          </a:p>
        </p:txBody>
      </p:sp>
      <p:pic>
        <p:nvPicPr>
          <p:cNvPr id="14" name="Picture 7" descr="SampleMazeSmaller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1571625" cy="1571625"/>
          </a:xfrm>
          <a:prstGeom prst="rect">
            <a:avLst/>
          </a:prstGeom>
          <a:noFill/>
        </p:spPr>
      </p:pic>
      <p:pic>
        <p:nvPicPr>
          <p:cNvPr id="15" name="Picture 8" descr="SampleMazeSmaller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188" y="4953000"/>
            <a:ext cx="1571625" cy="1571625"/>
          </a:xfrm>
          <a:prstGeom prst="rect">
            <a:avLst/>
          </a:prstGeom>
          <a:noFill/>
        </p:spPr>
      </p:pic>
      <p:pic>
        <p:nvPicPr>
          <p:cNvPr id="16" name="Picture 9" descr="SampleMazeSmaller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4575" y="4953000"/>
            <a:ext cx="1571625" cy="1571625"/>
          </a:xfrm>
          <a:prstGeom prst="rect">
            <a:avLst/>
          </a:prstGeom>
          <a:noFill/>
        </p:spPr>
      </p:pic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2070100" y="532946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ym typeface="Symbol" charset="2"/>
              </a:rPr>
              <a:t></a:t>
            </a:r>
            <a:endParaRPr lang="en-US" sz="1600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4178300" y="555171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ym typeface="Symbol" charset="2"/>
              </a:rPr>
              <a:t></a:t>
            </a:r>
            <a:endParaRPr lang="en-US" sz="1600"/>
          </a:p>
        </p:txBody>
      </p:sp>
      <p:sp>
        <p:nvSpPr>
          <p:cNvPr id="19" name="Text Box 12"/>
          <p:cNvSpPr txBox="1">
            <a:spLocks noChangeArrowheads="1"/>
          </p:cNvSpPr>
          <p:nvPr/>
        </p:nvSpPr>
        <p:spPr bwMode="auto">
          <a:xfrm>
            <a:off x="6743700" y="576761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0">
                <a:sym typeface="Symbol" charset="2"/>
              </a:rPr>
              <a:t></a:t>
            </a:r>
            <a:endParaRPr lang="en-US" sz="1600"/>
          </a:p>
        </p:txBody>
      </p:sp>
      <p:sp>
        <p:nvSpPr>
          <p:cNvPr id="20" name="Freeform 19"/>
          <p:cNvSpPr/>
          <p:nvPr/>
        </p:nvSpPr>
        <p:spPr>
          <a:xfrm>
            <a:off x="2383448" y="4130825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flipH="1">
            <a:off x="5918668" y="4164523"/>
            <a:ext cx="394026" cy="569769"/>
          </a:xfrm>
          <a:custGeom>
            <a:avLst/>
            <a:gdLst>
              <a:gd name="connsiteX0" fmla="*/ 394026 w 394026"/>
              <a:gd name="connsiteY0" fmla="*/ 0 h 569769"/>
              <a:gd name="connsiteX1" fmla="*/ 310939 w 394026"/>
              <a:gd name="connsiteY1" fmla="*/ 106832 h 569769"/>
              <a:gd name="connsiteX2" fmla="*/ 263461 w 394026"/>
              <a:gd name="connsiteY2" fmla="*/ 189923 h 569769"/>
              <a:gd name="connsiteX3" fmla="*/ 215983 w 394026"/>
              <a:gd name="connsiteY3" fmla="*/ 261144 h 569769"/>
              <a:gd name="connsiteX4" fmla="*/ 192244 w 394026"/>
              <a:gd name="connsiteY4" fmla="*/ 296755 h 569769"/>
              <a:gd name="connsiteX5" fmla="*/ 168504 w 394026"/>
              <a:gd name="connsiteY5" fmla="*/ 320495 h 569769"/>
              <a:gd name="connsiteX6" fmla="*/ 121026 w 394026"/>
              <a:gd name="connsiteY6" fmla="*/ 403586 h 569769"/>
              <a:gd name="connsiteX7" fmla="*/ 97287 w 394026"/>
              <a:gd name="connsiteY7" fmla="*/ 427327 h 569769"/>
              <a:gd name="connsiteX8" fmla="*/ 61679 w 394026"/>
              <a:gd name="connsiteY8" fmla="*/ 534158 h 569769"/>
              <a:gd name="connsiteX9" fmla="*/ 49809 w 394026"/>
              <a:gd name="connsiteY9" fmla="*/ 569769 h 569769"/>
              <a:gd name="connsiteX10" fmla="*/ 26070 w 394026"/>
              <a:gd name="connsiteY10" fmla="*/ 534158 h 569769"/>
              <a:gd name="connsiteX11" fmla="*/ 2331 w 394026"/>
              <a:gd name="connsiteY11" fmla="*/ 367976 h 569769"/>
              <a:gd name="connsiteX12" fmla="*/ 14200 w 394026"/>
              <a:gd name="connsiteY12" fmla="*/ 439197 h 569769"/>
              <a:gd name="connsiteX13" fmla="*/ 26070 w 394026"/>
              <a:gd name="connsiteY13" fmla="*/ 474807 h 569769"/>
              <a:gd name="connsiteX14" fmla="*/ 49809 w 394026"/>
              <a:gd name="connsiteY14" fmla="*/ 557899 h 569769"/>
              <a:gd name="connsiteX15" fmla="*/ 121026 w 394026"/>
              <a:gd name="connsiteY15" fmla="*/ 522288 h 569769"/>
              <a:gd name="connsiteX16" fmla="*/ 144765 w 394026"/>
              <a:gd name="connsiteY16" fmla="*/ 486678 h 569769"/>
              <a:gd name="connsiteX17" fmla="*/ 215983 w 394026"/>
              <a:gd name="connsiteY17" fmla="*/ 451067 h 569769"/>
              <a:gd name="connsiteX18" fmla="*/ 239722 w 394026"/>
              <a:gd name="connsiteY18" fmla="*/ 439197 h 56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4026" h="569769">
                <a:moveTo>
                  <a:pt x="394026" y="0"/>
                </a:moveTo>
                <a:cubicBezTo>
                  <a:pt x="366330" y="35611"/>
                  <a:pt x="335962" y="69295"/>
                  <a:pt x="310939" y="106832"/>
                </a:cubicBezTo>
                <a:cubicBezTo>
                  <a:pt x="228827" y="230005"/>
                  <a:pt x="353809" y="39334"/>
                  <a:pt x="263461" y="189923"/>
                </a:cubicBezTo>
                <a:cubicBezTo>
                  <a:pt x="248782" y="214389"/>
                  <a:pt x="231809" y="237404"/>
                  <a:pt x="215983" y="261144"/>
                </a:cubicBezTo>
                <a:cubicBezTo>
                  <a:pt x="208070" y="273014"/>
                  <a:pt x="202332" y="286667"/>
                  <a:pt x="192244" y="296755"/>
                </a:cubicBezTo>
                <a:cubicBezTo>
                  <a:pt x="184331" y="304668"/>
                  <a:pt x="175495" y="311756"/>
                  <a:pt x="168504" y="320495"/>
                </a:cubicBezTo>
                <a:cubicBezTo>
                  <a:pt x="119948" y="381192"/>
                  <a:pt x="169752" y="330493"/>
                  <a:pt x="121026" y="403586"/>
                </a:cubicBezTo>
                <a:cubicBezTo>
                  <a:pt x="114819" y="412898"/>
                  <a:pt x="105200" y="419413"/>
                  <a:pt x="97287" y="427327"/>
                </a:cubicBezTo>
                <a:lnTo>
                  <a:pt x="61679" y="534158"/>
                </a:lnTo>
                <a:lnTo>
                  <a:pt x="49809" y="569769"/>
                </a:lnTo>
                <a:cubicBezTo>
                  <a:pt x="41896" y="557899"/>
                  <a:pt x="29337" y="548045"/>
                  <a:pt x="26070" y="534158"/>
                </a:cubicBezTo>
                <a:cubicBezTo>
                  <a:pt x="13254" y="479689"/>
                  <a:pt x="-6867" y="312781"/>
                  <a:pt x="2331" y="367976"/>
                </a:cubicBezTo>
                <a:cubicBezTo>
                  <a:pt x="6287" y="391716"/>
                  <a:pt x="8979" y="415702"/>
                  <a:pt x="14200" y="439197"/>
                </a:cubicBezTo>
                <a:cubicBezTo>
                  <a:pt x="16914" y="451411"/>
                  <a:pt x="22633" y="462776"/>
                  <a:pt x="26070" y="474807"/>
                </a:cubicBezTo>
                <a:cubicBezTo>
                  <a:pt x="55881" y="579150"/>
                  <a:pt x="21347" y="472510"/>
                  <a:pt x="49809" y="557899"/>
                </a:cubicBezTo>
                <a:cubicBezTo>
                  <a:pt x="78770" y="548244"/>
                  <a:pt x="98017" y="545298"/>
                  <a:pt x="121026" y="522288"/>
                </a:cubicBezTo>
                <a:cubicBezTo>
                  <a:pt x="131113" y="512200"/>
                  <a:pt x="134678" y="496766"/>
                  <a:pt x="144765" y="486678"/>
                </a:cubicBezTo>
                <a:cubicBezTo>
                  <a:pt x="171445" y="459997"/>
                  <a:pt x="183801" y="463940"/>
                  <a:pt x="215983" y="451067"/>
                </a:cubicBezTo>
                <a:cubicBezTo>
                  <a:pt x="224197" y="447781"/>
                  <a:pt x="231809" y="443154"/>
                  <a:pt x="239722" y="439197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flipH="1">
            <a:off x="4367991" y="4283818"/>
            <a:ext cx="189912" cy="404906"/>
          </a:xfrm>
          <a:custGeom>
            <a:avLst/>
            <a:gdLst>
              <a:gd name="connsiteX0" fmla="*/ 47883 w 273404"/>
              <a:gd name="connsiteY0" fmla="*/ 0 h 577071"/>
              <a:gd name="connsiteX1" fmla="*/ 59752 w 273404"/>
              <a:gd name="connsiteY1" fmla="*/ 106832 h 577071"/>
              <a:gd name="connsiteX2" fmla="*/ 71622 w 273404"/>
              <a:gd name="connsiteY2" fmla="*/ 178053 h 577071"/>
              <a:gd name="connsiteX3" fmla="*/ 95361 w 273404"/>
              <a:gd name="connsiteY3" fmla="*/ 557899 h 577071"/>
              <a:gd name="connsiteX4" fmla="*/ 47883 w 273404"/>
              <a:gd name="connsiteY4" fmla="*/ 486678 h 577071"/>
              <a:gd name="connsiteX5" fmla="*/ 405 w 273404"/>
              <a:gd name="connsiteY5" fmla="*/ 427327 h 577071"/>
              <a:gd name="connsiteX6" fmla="*/ 12274 w 273404"/>
              <a:gd name="connsiteY6" fmla="*/ 439197 h 577071"/>
              <a:gd name="connsiteX7" fmla="*/ 47883 w 273404"/>
              <a:gd name="connsiteY7" fmla="*/ 462937 h 577071"/>
              <a:gd name="connsiteX8" fmla="*/ 119100 w 273404"/>
              <a:gd name="connsiteY8" fmla="*/ 534159 h 577071"/>
              <a:gd name="connsiteX9" fmla="*/ 214057 w 273404"/>
              <a:gd name="connsiteY9" fmla="*/ 462937 h 577071"/>
              <a:gd name="connsiteX10" fmla="*/ 249665 w 273404"/>
              <a:gd name="connsiteY10" fmla="*/ 415457 h 577071"/>
              <a:gd name="connsiteX11" fmla="*/ 273404 w 273404"/>
              <a:gd name="connsiteY11" fmla="*/ 391716 h 5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404" h="577071">
                <a:moveTo>
                  <a:pt x="47883" y="0"/>
                </a:moveTo>
                <a:cubicBezTo>
                  <a:pt x="51839" y="35611"/>
                  <a:pt x="55017" y="71316"/>
                  <a:pt x="59752" y="106832"/>
                </a:cubicBezTo>
                <a:cubicBezTo>
                  <a:pt x="62933" y="130689"/>
                  <a:pt x="69728" y="154060"/>
                  <a:pt x="71622" y="178053"/>
                </a:cubicBezTo>
                <a:cubicBezTo>
                  <a:pt x="81606" y="304522"/>
                  <a:pt x="165729" y="663457"/>
                  <a:pt x="95361" y="557899"/>
                </a:cubicBezTo>
                <a:cubicBezTo>
                  <a:pt x="79535" y="534159"/>
                  <a:pt x="68057" y="506854"/>
                  <a:pt x="47883" y="486678"/>
                </a:cubicBezTo>
                <a:cubicBezTo>
                  <a:pt x="25803" y="464596"/>
                  <a:pt x="15379" y="457275"/>
                  <a:pt x="405" y="427327"/>
                </a:cubicBezTo>
                <a:cubicBezTo>
                  <a:pt x="-2097" y="422322"/>
                  <a:pt x="7618" y="436093"/>
                  <a:pt x="12274" y="439197"/>
                </a:cubicBezTo>
                <a:cubicBezTo>
                  <a:pt x="24144" y="447110"/>
                  <a:pt x="37221" y="453459"/>
                  <a:pt x="47883" y="462937"/>
                </a:cubicBezTo>
                <a:cubicBezTo>
                  <a:pt x="72975" y="485243"/>
                  <a:pt x="119100" y="534159"/>
                  <a:pt x="119100" y="534159"/>
                </a:cubicBezTo>
                <a:cubicBezTo>
                  <a:pt x="176435" y="515045"/>
                  <a:pt x="156630" y="527546"/>
                  <a:pt x="214057" y="462937"/>
                </a:cubicBezTo>
                <a:cubicBezTo>
                  <a:pt x="227200" y="448151"/>
                  <a:pt x="237001" y="430655"/>
                  <a:pt x="249665" y="415457"/>
                </a:cubicBezTo>
                <a:cubicBezTo>
                  <a:pt x="256829" y="406859"/>
                  <a:pt x="273404" y="391716"/>
                  <a:pt x="273404" y="391716"/>
                </a:cubicBez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Screen Shot 2016-02-29 at 3.13.15 AM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743" y="934374"/>
            <a:ext cx="1882991" cy="193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55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1681" name="Oval 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82" name="Oval 2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83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85" name="Oval 5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86" name="Oval 6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87" name="Oval 7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88" name="Oval 8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89" name="Oval 9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0" name="Oval 10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1" name="Oval 1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2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169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170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170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70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170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170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0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170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170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170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171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1711" name="AutoShape 31"/>
          <p:cNvCxnSpPr>
            <a:cxnSpLocks noChangeShapeType="1"/>
            <a:stCxn id="71681" idx="6"/>
            <a:endCxn id="7169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12" name="AutoShape 32"/>
          <p:cNvCxnSpPr>
            <a:cxnSpLocks noChangeShapeType="1"/>
            <a:endCxn id="71692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13" name="AutoShape 33"/>
          <p:cNvCxnSpPr>
            <a:cxnSpLocks noChangeShapeType="1"/>
            <a:stCxn id="71693" idx="6"/>
            <a:endCxn id="71694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14" name="AutoShape 34"/>
          <p:cNvCxnSpPr>
            <a:cxnSpLocks noChangeShapeType="1"/>
            <a:endCxn id="71697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15" name="AutoShape 35"/>
          <p:cNvCxnSpPr>
            <a:cxnSpLocks noChangeShapeType="1"/>
            <a:stCxn id="71696" idx="6"/>
            <a:endCxn id="7169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16" name="AutoShape 36"/>
          <p:cNvCxnSpPr>
            <a:cxnSpLocks noChangeShapeType="1"/>
            <a:endCxn id="71698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17" name="AutoShape 37"/>
          <p:cNvCxnSpPr>
            <a:cxnSpLocks noChangeShapeType="1"/>
            <a:stCxn id="7168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18" name="AutoShape 38"/>
          <p:cNvCxnSpPr>
            <a:cxnSpLocks noChangeShapeType="1"/>
            <a:endCxn id="7169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19" name="AutoShape 39"/>
          <p:cNvCxnSpPr>
            <a:cxnSpLocks noChangeShapeType="1"/>
            <a:stCxn id="7169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20" name="AutoShape 40"/>
          <p:cNvCxnSpPr>
            <a:cxnSpLocks noChangeShapeType="1"/>
            <a:endCxn id="7169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21" name="AutoShape 41"/>
          <p:cNvCxnSpPr>
            <a:cxnSpLocks noChangeShapeType="1"/>
            <a:stCxn id="71692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1722" name="AutoShape 42"/>
          <p:cNvCxnSpPr>
            <a:cxnSpLocks noChangeShapeType="1"/>
            <a:endCxn id="71698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172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185180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2705" name="Oval 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06" name="Oval 2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07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72708" name="Oval 4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09" name="Oval 5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0" name="Oval 6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1" name="Oval 7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2" name="Oval 8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3" name="Oval 9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4" name="Oval 10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5" name="Oval 1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6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7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8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19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20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2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2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272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272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272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272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72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272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2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73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273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273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273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273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2735" name="AutoShape 31"/>
          <p:cNvCxnSpPr>
            <a:cxnSpLocks noChangeShapeType="1"/>
            <a:stCxn id="72705" idx="6"/>
            <a:endCxn id="7271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36" name="AutoShape 32"/>
          <p:cNvCxnSpPr>
            <a:cxnSpLocks noChangeShapeType="1"/>
            <a:endCxn id="72716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37" name="AutoShape 33"/>
          <p:cNvCxnSpPr>
            <a:cxnSpLocks noChangeShapeType="1"/>
            <a:stCxn id="72717" idx="6"/>
            <a:endCxn id="72718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38" name="AutoShape 34"/>
          <p:cNvCxnSpPr>
            <a:cxnSpLocks noChangeShapeType="1"/>
            <a:endCxn id="72721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39" name="AutoShape 35"/>
          <p:cNvCxnSpPr>
            <a:cxnSpLocks noChangeShapeType="1"/>
            <a:stCxn id="72720" idx="6"/>
            <a:endCxn id="7271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40" name="AutoShape 36"/>
          <p:cNvCxnSpPr>
            <a:cxnSpLocks noChangeShapeType="1"/>
            <a:endCxn id="72722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41" name="AutoShape 37"/>
          <p:cNvCxnSpPr>
            <a:cxnSpLocks noChangeShapeType="1"/>
            <a:stCxn id="7270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42" name="AutoShape 38"/>
          <p:cNvCxnSpPr>
            <a:cxnSpLocks noChangeShapeType="1"/>
            <a:endCxn id="7272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43" name="AutoShape 39"/>
          <p:cNvCxnSpPr>
            <a:cxnSpLocks noChangeShapeType="1"/>
            <a:stCxn id="7271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44" name="AutoShape 40"/>
          <p:cNvCxnSpPr>
            <a:cxnSpLocks noChangeShapeType="1"/>
            <a:endCxn id="7271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45" name="AutoShape 41"/>
          <p:cNvCxnSpPr>
            <a:cxnSpLocks noChangeShapeType="1"/>
            <a:stCxn id="72716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2746" name="AutoShape 42"/>
          <p:cNvCxnSpPr>
            <a:cxnSpLocks noChangeShapeType="1"/>
            <a:endCxn id="72722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274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72748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72749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50" name="Rectangle 46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5275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3729" name="Oval 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30" name="Oval 2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31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73732" name="Oval 4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33" name="Oval 5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34" name="Oval 6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35" name="Oval 7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36" name="Oval 8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37" name="Oval 9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38" name="Oval 10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39" name="Oval 1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40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41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42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43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44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4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4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374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374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375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375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75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5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375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375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375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375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375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3759" name="AutoShape 31"/>
          <p:cNvCxnSpPr>
            <a:cxnSpLocks noChangeShapeType="1"/>
            <a:stCxn id="73729" idx="6"/>
            <a:endCxn id="7373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0" name="AutoShape 32"/>
          <p:cNvCxnSpPr>
            <a:cxnSpLocks noChangeShapeType="1"/>
            <a:endCxn id="73740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1" name="AutoShape 33"/>
          <p:cNvCxnSpPr>
            <a:cxnSpLocks noChangeShapeType="1"/>
            <a:stCxn id="73741" idx="6"/>
            <a:endCxn id="73742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2" name="AutoShape 34"/>
          <p:cNvCxnSpPr>
            <a:cxnSpLocks noChangeShapeType="1"/>
            <a:endCxn id="73745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3" name="AutoShape 35"/>
          <p:cNvCxnSpPr>
            <a:cxnSpLocks noChangeShapeType="1"/>
            <a:stCxn id="73744" idx="6"/>
            <a:endCxn id="7374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4" name="AutoShape 36"/>
          <p:cNvCxnSpPr>
            <a:cxnSpLocks noChangeShapeType="1"/>
            <a:endCxn id="73746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5" name="AutoShape 37"/>
          <p:cNvCxnSpPr>
            <a:cxnSpLocks noChangeShapeType="1"/>
            <a:stCxn id="7372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6" name="AutoShape 38"/>
          <p:cNvCxnSpPr>
            <a:cxnSpLocks noChangeShapeType="1"/>
            <a:endCxn id="7374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7" name="AutoShape 39"/>
          <p:cNvCxnSpPr>
            <a:cxnSpLocks noChangeShapeType="1"/>
            <a:stCxn id="7374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8" name="AutoShape 40"/>
          <p:cNvCxnSpPr>
            <a:cxnSpLocks noChangeShapeType="1"/>
            <a:endCxn id="7373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69" name="AutoShape 41"/>
          <p:cNvCxnSpPr>
            <a:cxnSpLocks noChangeShapeType="1"/>
            <a:stCxn id="73740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3770" name="AutoShape 42"/>
          <p:cNvCxnSpPr>
            <a:cxnSpLocks noChangeShapeType="1"/>
            <a:endCxn id="73746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377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73772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73773" name="Oval 45"/>
          <p:cNvSpPr>
            <a:spLocks noChangeArrowheads="1"/>
          </p:cNvSpPr>
          <p:nvPr/>
        </p:nvSpPr>
        <p:spPr bwMode="auto">
          <a:xfrm>
            <a:off x="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73774" name="Rectangle 46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75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90292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4753" name="Oval 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54" name="Oval 2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55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0?</a:t>
            </a:r>
          </a:p>
        </p:txBody>
      </p:sp>
      <p:sp>
        <p:nvSpPr>
          <p:cNvPr id="74756" name="Oval 4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57" name="Oval 5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58" name="Oval 6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59" name="Oval 7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0" name="Oval 8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1" name="Oval 9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2" name="Oval 10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3" name="Oval 1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4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5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6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7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8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6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7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477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477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477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477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477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477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77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477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477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478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478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478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4783" name="AutoShape 31"/>
          <p:cNvCxnSpPr>
            <a:cxnSpLocks noChangeShapeType="1"/>
            <a:stCxn id="74753" idx="6"/>
            <a:endCxn id="7476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84" name="AutoShape 32"/>
          <p:cNvCxnSpPr>
            <a:cxnSpLocks noChangeShapeType="1"/>
            <a:endCxn id="74764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85" name="AutoShape 33"/>
          <p:cNvCxnSpPr>
            <a:cxnSpLocks noChangeShapeType="1"/>
            <a:stCxn id="74765" idx="6"/>
            <a:endCxn id="74766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86" name="AutoShape 34"/>
          <p:cNvCxnSpPr>
            <a:cxnSpLocks noChangeShapeType="1"/>
            <a:endCxn id="74769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87" name="AutoShape 35"/>
          <p:cNvCxnSpPr>
            <a:cxnSpLocks noChangeShapeType="1"/>
            <a:stCxn id="74768" idx="6"/>
            <a:endCxn id="7476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88" name="AutoShape 36"/>
          <p:cNvCxnSpPr>
            <a:cxnSpLocks noChangeShapeType="1"/>
            <a:endCxn id="74770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89" name="AutoShape 37"/>
          <p:cNvCxnSpPr>
            <a:cxnSpLocks noChangeShapeType="1"/>
            <a:stCxn id="7475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90" name="AutoShape 38"/>
          <p:cNvCxnSpPr>
            <a:cxnSpLocks noChangeShapeType="1"/>
            <a:endCxn id="7476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91" name="AutoShape 39"/>
          <p:cNvCxnSpPr>
            <a:cxnSpLocks noChangeShapeType="1"/>
            <a:stCxn id="7476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92" name="AutoShape 40"/>
          <p:cNvCxnSpPr>
            <a:cxnSpLocks noChangeShapeType="1"/>
            <a:endCxn id="7476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93" name="AutoShape 41"/>
          <p:cNvCxnSpPr>
            <a:cxnSpLocks noChangeShapeType="1"/>
            <a:stCxn id="74764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4794" name="AutoShape 42"/>
          <p:cNvCxnSpPr>
            <a:cxnSpLocks noChangeShapeType="1"/>
            <a:endCxn id="74770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479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74796" name="Oval 44"/>
          <p:cNvSpPr>
            <a:spLocks noChangeArrowheads="1"/>
          </p:cNvSpPr>
          <p:nvPr/>
        </p:nvSpPr>
        <p:spPr bwMode="auto">
          <a:xfrm>
            <a:off x="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74797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798" name="Rectangle 46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75263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777" name="Oval 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78" name="Oval 2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79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75780" name="Oval 4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81" name="Oval 5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82" name="Oval 6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83" name="Oval 7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84" name="Oval 8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85" name="Oval 9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86" name="Oval 10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87" name="Oval 1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88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89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9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9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9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9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9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579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579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579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579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79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580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0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80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580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580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580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580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5807" name="AutoShape 31"/>
          <p:cNvCxnSpPr>
            <a:cxnSpLocks noChangeShapeType="1"/>
            <a:stCxn id="75777" idx="6"/>
            <a:endCxn id="7578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08" name="AutoShape 32"/>
          <p:cNvCxnSpPr>
            <a:cxnSpLocks noChangeShapeType="1"/>
            <a:endCxn id="75788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09" name="AutoShape 33"/>
          <p:cNvCxnSpPr>
            <a:cxnSpLocks noChangeShapeType="1"/>
            <a:stCxn id="75789" idx="6"/>
            <a:endCxn id="75790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10" name="AutoShape 34"/>
          <p:cNvCxnSpPr>
            <a:cxnSpLocks noChangeShapeType="1"/>
            <a:endCxn id="75793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11" name="AutoShape 35"/>
          <p:cNvCxnSpPr>
            <a:cxnSpLocks noChangeShapeType="1"/>
            <a:stCxn id="75792" idx="6"/>
            <a:endCxn id="7579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12" name="AutoShape 36"/>
          <p:cNvCxnSpPr>
            <a:cxnSpLocks noChangeShapeType="1"/>
            <a:endCxn id="75794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13" name="AutoShape 37"/>
          <p:cNvCxnSpPr>
            <a:cxnSpLocks noChangeShapeType="1"/>
            <a:stCxn id="7577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14" name="AutoShape 38"/>
          <p:cNvCxnSpPr>
            <a:cxnSpLocks noChangeShapeType="1"/>
            <a:endCxn id="7579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15" name="AutoShape 39"/>
          <p:cNvCxnSpPr>
            <a:cxnSpLocks noChangeShapeType="1"/>
            <a:stCxn id="7579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16" name="AutoShape 40"/>
          <p:cNvCxnSpPr>
            <a:cxnSpLocks noChangeShapeType="1"/>
            <a:endCxn id="7578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17" name="AutoShape 41"/>
          <p:cNvCxnSpPr>
            <a:cxnSpLocks noChangeShapeType="1"/>
            <a:stCxn id="75788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5818" name="AutoShape 42"/>
          <p:cNvCxnSpPr>
            <a:cxnSpLocks noChangeShapeType="1"/>
            <a:endCxn id="75794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581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75820" name="Oval 44"/>
          <p:cNvSpPr>
            <a:spLocks noChangeArrowheads="1"/>
          </p:cNvSpPr>
          <p:nvPr/>
        </p:nvSpPr>
        <p:spPr bwMode="auto">
          <a:xfrm>
            <a:off x="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75821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22" name="Rectangle 46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31308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6801" name="Oval 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02" name="Oval 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03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04" name="Oval 4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76805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76806" name="Oval 6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07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76808" name="Oval 8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09" name="Oval 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0" name="Oval 10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1" name="Oval 11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2" name="Oval 12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3" name="Oval 13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681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682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682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682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682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682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2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682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82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682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682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683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6831" name="AutoShape 31"/>
          <p:cNvCxnSpPr>
            <a:cxnSpLocks noChangeShapeType="1"/>
            <a:stCxn id="76803" idx="6"/>
            <a:endCxn id="7680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32" name="AutoShape 32"/>
          <p:cNvCxnSpPr>
            <a:cxnSpLocks noChangeShapeType="1"/>
            <a:endCxn id="76813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33" name="AutoShape 33"/>
          <p:cNvCxnSpPr>
            <a:cxnSpLocks noChangeShapeType="1"/>
            <a:stCxn id="76802" idx="6"/>
            <a:endCxn id="76814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34" name="AutoShape 34"/>
          <p:cNvCxnSpPr>
            <a:cxnSpLocks noChangeShapeType="1"/>
            <a:endCxn id="76817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35" name="AutoShape 35"/>
          <p:cNvCxnSpPr>
            <a:cxnSpLocks noChangeShapeType="1"/>
            <a:stCxn id="76816" idx="6"/>
            <a:endCxn id="7681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36" name="AutoShape 36"/>
          <p:cNvCxnSpPr>
            <a:cxnSpLocks noChangeShapeType="1"/>
            <a:endCxn id="76818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37" name="AutoShape 37"/>
          <p:cNvCxnSpPr>
            <a:cxnSpLocks noChangeShapeType="1"/>
            <a:stCxn id="7680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38" name="AutoShape 38"/>
          <p:cNvCxnSpPr>
            <a:cxnSpLocks noChangeShapeType="1"/>
            <a:endCxn id="7681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39" name="AutoShape 39"/>
          <p:cNvCxnSpPr>
            <a:cxnSpLocks noChangeShapeType="1"/>
            <a:stCxn id="7681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40" name="AutoShape 40"/>
          <p:cNvCxnSpPr>
            <a:cxnSpLocks noChangeShapeType="1"/>
            <a:endCxn id="7680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41" name="AutoShape 41"/>
          <p:cNvCxnSpPr>
            <a:cxnSpLocks noChangeShapeType="1"/>
            <a:stCxn id="76813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6842" name="AutoShape 42"/>
          <p:cNvCxnSpPr>
            <a:cxnSpLocks noChangeShapeType="1"/>
            <a:endCxn id="76818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684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76844" name="Oval 44"/>
          <p:cNvSpPr>
            <a:spLocks noChangeArrowheads="1"/>
          </p:cNvSpPr>
          <p:nvPr/>
        </p:nvSpPr>
        <p:spPr bwMode="auto">
          <a:xfrm>
            <a:off x="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76845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46" name="Rectangle 46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006175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7825" name="Oval 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77832" name="Oval 8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33" name="Oval 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37" name="Oval 13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38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39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40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4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4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784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784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784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84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784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784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4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785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785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785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785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785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7855" name="AutoShape 31"/>
          <p:cNvCxnSpPr>
            <a:cxnSpLocks noChangeShapeType="1"/>
            <a:stCxn id="77827" idx="6"/>
            <a:endCxn id="7782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56" name="AutoShape 32"/>
          <p:cNvCxnSpPr>
            <a:cxnSpLocks noChangeShapeType="1"/>
            <a:endCxn id="77837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57" name="AutoShape 33"/>
          <p:cNvCxnSpPr>
            <a:cxnSpLocks noChangeShapeType="1"/>
            <a:stCxn id="77826" idx="6"/>
            <a:endCxn id="77838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58" name="AutoShape 34"/>
          <p:cNvCxnSpPr>
            <a:cxnSpLocks noChangeShapeType="1"/>
            <a:endCxn id="77841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59" name="AutoShape 35"/>
          <p:cNvCxnSpPr>
            <a:cxnSpLocks noChangeShapeType="1"/>
            <a:stCxn id="77840" idx="6"/>
            <a:endCxn id="7783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60" name="AutoShape 36"/>
          <p:cNvCxnSpPr>
            <a:cxnSpLocks noChangeShapeType="1"/>
            <a:endCxn id="77842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61" name="AutoShape 37"/>
          <p:cNvCxnSpPr>
            <a:cxnSpLocks noChangeShapeType="1"/>
            <a:stCxn id="7782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62" name="AutoShape 38"/>
          <p:cNvCxnSpPr>
            <a:cxnSpLocks noChangeShapeType="1"/>
            <a:endCxn id="7784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63" name="AutoShape 39"/>
          <p:cNvCxnSpPr>
            <a:cxnSpLocks noChangeShapeType="1"/>
            <a:stCxn id="7783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64" name="AutoShape 40"/>
          <p:cNvCxnSpPr>
            <a:cxnSpLocks noChangeShapeType="1"/>
            <a:endCxn id="7782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65" name="AutoShape 41"/>
          <p:cNvCxnSpPr>
            <a:cxnSpLocks noChangeShapeType="1"/>
            <a:stCxn id="77837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7866" name="AutoShape 42"/>
          <p:cNvCxnSpPr>
            <a:cxnSpLocks noChangeShapeType="1"/>
            <a:endCxn id="77842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786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77868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77869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77870" name="Oval 46"/>
          <p:cNvSpPr>
            <a:spLocks noChangeArrowheads="1"/>
          </p:cNvSpPr>
          <p:nvPr/>
        </p:nvSpPr>
        <p:spPr bwMode="auto">
          <a:xfrm>
            <a:off x="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72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447846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8849" name="Oval 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50" name="Oval 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51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52" name="Oval 4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78853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78854" name="Oval 6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55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78856" name="Oval 8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57" name="Oval 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58" name="Oval 10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59" name="Oval 11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60" name="Oval 12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61" name="Oval 13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62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63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64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6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6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886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886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886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887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887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887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87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887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887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887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887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887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8879" name="AutoShape 31"/>
          <p:cNvCxnSpPr>
            <a:cxnSpLocks noChangeShapeType="1"/>
            <a:stCxn id="78851" idx="6"/>
            <a:endCxn id="7884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0" name="AutoShape 32"/>
          <p:cNvCxnSpPr>
            <a:cxnSpLocks noChangeShapeType="1"/>
            <a:endCxn id="78861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1" name="AutoShape 33"/>
          <p:cNvCxnSpPr>
            <a:cxnSpLocks noChangeShapeType="1"/>
            <a:stCxn id="78850" idx="6"/>
            <a:endCxn id="78862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2" name="AutoShape 34"/>
          <p:cNvCxnSpPr>
            <a:cxnSpLocks noChangeShapeType="1"/>
            <a:endCxn id="78865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3" name="AutoShape 35"/>
          <p:cNvCxnSpPr>
            <a:cxnSpLocks noChangeShapeType="1"/>
            <a:stCxn id="78864" idx="6"/>
            <a:endCxn id="7886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4" name="AutoShape 36"/>
          <p:cNvCxnSpPr>
            <a:cxnSpLocks noChangeShapeType="1"/>
            <a:endCxn id="78866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5" name="AutoShape 37"/>
          <p:cNvCxnSpPr>
            <a:cxnSpLocks noChangeShapeType="1"/>
            <a:stCxn id="7885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6" name="AutoShape 38"/>
          <p:cNvCxnSpPr>
            <a:cxnSpLocks noChangeShapeType="1"/>
            <a:endCxn id="7886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7" name="AutoShape 39"/>
          <p:cNvCxnSpPr>
            <a:cxnSpLocks noChangeShapeType="1"/>
            <a:stCxn id="7886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8" name="AutoShape 40"/>
          <p:cNvCxnSpPr>
            <a:cxnSpLocks noChangeShapeType="1"/>
            <a:endCxn id="7884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89" name="AutoShape 41"/>
          <p:cNvCxnSpPr>
            <a:cxnSpLocks noChangeShapeType="1"/>
            <a:stCxn id="78861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8890" name="AutoShape 42"/>
          <p:cNvCxnSpPr>
            <a:cxnSpLocks noChangeShapeType="1"/>
            <a:endCxn id="78866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889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78892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78893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78894" name="Rectangle 46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895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677168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9873" name="Oval 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74" name="Oval 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75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76" name="Oval 4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79877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79878" name="Oval 6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79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79880" name="Oval 8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81" name="Oval 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82" name="Oval 10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83" name="Oval 11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84" name="Oval 12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85" name="Oval 13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86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87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88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8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9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7989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989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989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89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989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989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89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989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989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990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7990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79903" name="AutoShape 31"/>
          <p:cNvCxnSpPr>
            <a:cxnSpLocks noChangeShapeType="1"/>
            <a:stCxn id="79875" idx="6"/>
            <a:endCxn id="7987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04" name="AutoShape 32"/>
          <p:cNvCxnSpPr>
            <a:cxnSpLocks noChangeShapeType="1"/>
            <a:endCxn id="79885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05" name="AutoShape 33"/>
          <p:cNvCxnSpPr>
            <a:cxnSpLocks noChangeShapeType="1"/>
            <a:stCxn id="79874" idx="6"/>
            <a:endCxn id="79886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06" name="AutoShape 34"/>
          <p:cNvCxnSpPr>
            <a:cxnSpLocks noChangeShapeType="1"/>
            <a:endCxn id="79889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07" name="AutoShape 35"/>
          <p:cNvCxnSpPr>
            <a:cxnSpLocks noChangeShapeType="1"/>
            <a:stCxn id="79888" idx="6"/>
            <a:endCxn id="7988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08" name="AutoShape 36"/>
          <p:cNvCxnSpPr>
            <a:cxnSpLocks noChangeShapeType="1"/>
            <a:endCxn id="79890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09" name="AutoShape 37"/>
          <p:cNvCxnSpPr>
            <a:cxnSpLocks noChangeShapeType="1"/>
            <a:stCxn id="7987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10" name="AutoShape 38"/>
          <p:cNvCxnSpPr>
            <a:cxnSpLocks noChangeShapeType="1"/>
            <a:endCxn id="7988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11" name="AutoShape 39"/>
          <p:cNvCxnSpPr>
            <a:cxnSpLocks noChangeShapeType="1"/>
            <a:stCxn id="7988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12" name="AutoShape 40"/>
          <p:cNvCxnSpPr>
            <a:cxnSpLocks noChangeShapeType="1"/>
            <a:endCxn id="7987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13" name="AutoShape 41"/>
          <p:cNvCxnSpPr>
            <a:cxnSpLocks noChangeShapeType="1"/>
            <a:stCxn id="79885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79914" name="AutoShape 42"/>
          <p:cNvCxnSpPr>
            <a:cxnSpLocks noChangeShapeType="1"/>
            <a:endCxn id="79890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991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79916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79917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79918" name="Oval 46"/>
          <p:cNvSpPr>
            <a:spLocks noChangeArrowheads="1"/>
          </p:cNvSpPr>
          <p:nvPr/>
        </p:nvSpPr>
        <p:spPr bwMode="auto">
          <a:xfrm>
            <a:off x="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79919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20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568393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0897" name="Oval 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898" name="Oval 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899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00" name="Oval 4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0901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80902" name="Oval 6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03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3?</a:t>
            </a:r>
          </a:p>
        </p:txBody>
      </p:sp>
      <p:sp>
        <p:nvSpPr>
          <p:cNvPr id="80904" name="Oval 8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05" name="Oval 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06" name="Oval 10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07" name="Oval 11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08" name="Oval 12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09" name="Oval 13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1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1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1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1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1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091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091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091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091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091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092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2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092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092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092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092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0927" name="AutoShape 31"/>
          <p:cNvCxnSpPr>
            <a:cxnSpLocks noChangeShapeType="1"/>
            <a:stCxn id="80899" idx="6"/>
            <a:endCxn id="8089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28" name="AutoShape 32"/>
          <p:cNvCxnSpPr>
            <a:cxnSpLocks noChangeShapeType="1"/>
            <a:endCxn id="80909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29" name="AutoShape 33"/>
          <p:cNvCxnSpPr>
            <a:cxnSpLocks noChangeShapeType="1"/>
            <a:stCxn id="80898" idx="6"/>
            <a:endCxn id="80910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30" name="AutoShape 34"/>
          <p:cNvCxnSpPr>
            <a:cxnSpLocks noChangeShapeType="1"/>
            <a:endCxn id="80913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31" name="AutoShape 35"/>
          <p:cNvCxnSpPr>
            <a:cxnSpLocks noChangeShapeType="1"/>
            <a:stCxn id="80912" idx="6"/>
            <a:endCxn id="8091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32" name="AutoShape 36"/>
          <p:cNvCxnSpPr>
            <a:cxnSpLocks noChangeShapeType="1"/>
            <a:endCxn id="80914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33" name="AutoShape 37"/>
          <p:cNvCxnSpPr>
            <a:cxnSpLocks noChangeShapeType="1"/>
            <a:stCxn id="8089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34" name="AutoShape 38"/>
          <p:cNvCxnSpPr>
            <a:cxnSpLocks noChangeShapeType="1"/>
            <a:endCxn id="8091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35" name="AutoShape 39"/>
          <p:cNvCxnSpPr>
            <a:cxnSpLocks noChangeShapeType="1"/>
            <a:stCxn id="8091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36" name="AutoShape 40"/>
          <p:cNvCxnSpPr>
            <a:cxnSpLocks noChangeShapeType="1"/>
            <a:endCxn id="8089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37" name="AutoShape 41"/>
          <p:cNvCxnSpPr>
            <a:cxnSpLocks noChangeShapeType="1"/>
            <a:stCxn id="80909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0938" name="AutoShape 42"/>
          <p:cNvCxnSpPr>
            <a:cxnSpLocks noChangeShapeType="1"/>
            <a:endCxn id="80914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093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80940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0941" name="Oval 45"/>
          <p:cNvSpPr>
            <a:spLocks noChangeArrowheads="1"/>
          </p:cNvSpPr>
          <p:nvPr/>
        </p:nvSpPr>
        <p:spPr bwMode="auto">
          <a:xfrm>
            <a:off x="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0942" name="Rectangle 46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43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66715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Solution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598351" y="1421293"/>
            <a:ext cx="5922663" cy="423919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624488" y="1543768"/>
            <a:ext cx="61411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>
                <a:solidFill>
                  <a:srgbClr val="660066"/>
                </a:solidFill>
                <a:latin typeface="Courier"/>
                <a:cs typeface="Courier"/>
              </a:rPr>
              <a:t>b</a:t>
            </a:r>
            <a:r>
              <a:rPr kumimoji="1" lang="en-US" altLang="zh-CN" b="1" dirty="0" err="1" smtClean="0">
                <a:solidFill>
                  <a:srgbClr val="660066"/>
                </a:solidFill>
                <a:latin typeface="Courier"/>
                <a:cs typeface="Courier"/>
              </a:rPr>
              <a:t>ool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BasicGraph</a:t>
            </a:r>
            <a:r>
              <a:rPr kumimoji="1" lang="en-US" altLang="zh-CN" dirty="0" smtClean="0">
                <a:latin typeface="Courier"/>
                <a:cs typeface="Courier"/>
              </a:rPr>
              <a:t> &amp; g,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Set&lt;Vertex *&gt; seen,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node,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goal) {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(node == goal)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seen.contains</a:t>
            </a:r>
            <a:r>
              <a:rPr kumimoji="1" lang="en-US" altLang="zh-CN" dirty="0" smtClean="0">
                <a:latin typeface="Courier"/>
                <a:cs typeface="Courier"/>
              </a:rPr>
              <a:t>(node))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dirty="0" err="1" smtClean="0">
                <a:latin typeface="Courier"/>
                <a:cs typeface="Courier"/>
              </a:rPr>
              <a:t>seen.add</a:t>
            </a:r>
            <a:r>
              <a:rPr kumimoji="1" lang="en-US" altLang="zh-CN" dirty="0" smtClean="0">
                <a:latin typeface="Courier"/>
                <a:cs typeface="Courier"/>
              </a:rPr>
              <a:t>(node);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kumimoji="1" lang="en-US" altLang="zh-CN" dirty="0" smtClean="0">
                <a:latin typeface="Courier"/>
                <a:cs typeface="Courier"/>
              </a:rPr>
              <a:t>(Vertex* </a:t>
            </a:r>
            <a:r>
              <a:rPr kumimoji="1" lang="en-US" altLang="zh-CN" dirty="0" err="1" smtClean="0">
                <a:latin typeface="Courier"/>
                <a:cs typeface="Courier"/>
              </a:rPr>
              <a:t>next:g</a:t>
            </a:r>
            <a:r>
              <a:rPr kumimoji="1" lang="en-US" altLang="zh-CN" dirty="0" smtClean="0">
                <a:latin typeface="Courier"/>
                <a:cs typeface="Courier"/>
              </a:rPr>
              <a:t>-&gt;</a:t>
            </a:r>
            <a:r>
              <a:rPr kumimoji="1" lang="en-US" altLang="zh-CN" dirty="0" err="1" smtClean="0">
                <a:latin typeface="Courier"/>
                <a:cs typeface="Courier"/>
              </a:rPr>
              <a:t>getNeighbors</a:t>
            </a:r>
            <a:r>
              <a:rPr kumimoji="1" lang="en-US" altLang="zh-CN" dirty="0" smtClean="0">
                <a:latin typeface="Courier"/>
                <a:cs typeface="Courier"/>
              </a:rPr>
              <a:t>(node)){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(g, seen, next, goal))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2382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1921" name="Oval 1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22" name="Oval 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23" name="Oval 3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24" name="Oval 4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1925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81926" name="Oval 6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27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81928" name="Oval 8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29" name="Oval 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0" name="Oval 10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1" name="Oval 11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2" name="Oval 12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3" name="Oval 13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193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194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194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194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194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194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4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194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194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194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194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195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1951" name="AutoShape 31"/>
          <p:cNvCxnSpPr>
            <a:cxnSpLocks noChangeShapeType="1"/>
            <a:stCxn id="81923" idx="6"/>
            <a:endCxn id="8192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52" name="AutoShape 32"/>
          <p:cNvCxnSpPr>
            <a:cxnSpLocks noChangeShapeType="1"/>
            <a:endCxn id="81933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53" name="AutoShape 33"/>
          <p:cNvCxnSpPr>
            <a:cxnSpLocks noChangeShapeType="1"/>
            <a:stCxn id="81922" idx="6"/>
            <a:endCxn id="81934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54" name="AutoShape 34"/>
          <p:cNvCxnSpPr>
            <a:cxnSpLocks noChangeShapeType="1"/>
            <a:endCxn id="81937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55" name="AutoShape 35"/>
          <p:cNvCxnSpPr>
            <a:cxnSpLocks noChangeShapeType="1"/>
            <a:stCxn id="81936" idx="6"/>
            <a:endCxn id="8193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56" name="AutoShape 36"/>
          <p:cNvCxnSpPr>
            <a:cxnSpLocks noChangeShapeType="1"/>
            <a:endCxn id="81938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57" name="AutoShape 37"/>
          <p:cNvCxnSpPr>
            <a:cxnSpLocks noChangeShapeType="1"/>
            <a:stCxn id="8192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58" name="AutoShape 38"/>
          <p:cNvCxnSpPr>
            <a:cxnSpLocks noChangeShapeType="1"/>
            <a:endCxn id="8193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59" name="AutoShape 39"/>
          <p:cNvCxnSpPr>
            <a:cxnSpLocks noChangeShapeType="1"/>
            <a:stCxn id="8193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60" name="AutoShape 40"/>
          <p:cNvCxnSpPr>
            <a:cxnSpLocks noChangeShapeType="1"/>
            <a:endCxn id="8192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61" name="AutoShape 41"/>
          <p:cNvCxnSpPr>
            <a:cxnSpLocks noChangeShapeType="1"/>
            <a:stCxn id="81933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1962" name="AutoShape 42"/>
          <p:cNvCxnSpPr>
            <a:cxnSpLocks noChangeShapeType="1"/>
            <a:endCxn id="81938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196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81964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1965" name="Oval 45"/>
          <p:cNvSpPr>
            <a:spLocks noChangeArrowheads="1"/>
          </p:cNvSpPr>
          <p:nvPr/>
        </p:nvSpPr>
        <p:spPr bwMode="auto">
          <a:xfrm>
            <a:off x="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120905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945" name="Oval 1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46" name="Oval 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47" name="Oval 3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48" name="Oval 4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49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50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2951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82952" name="Oval 8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53" name="Oval 9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82954" name="Oval 10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82955" name="Oval 1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296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296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296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296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296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296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6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297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297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297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297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297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2975" name="AutoShape 31"/>
          <p:cNvCxnSpPr>
            <a:cxnSpLocks noChangeShapeType="1"/>
            <a:stCxn id="82949" idx="6"/>
            <a:endCxn id="8294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76" name="AutoShape 32"/>
          <p:cNvCxnSpPr>
            <a:cxnSpLocks noChangeShapeType="1"/>
            <a:endCxn id="82959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77" name="AutoShape 33"/>
          <p:cNvCxnSpPr>
            <a:cxnSpLocks noChangeShapeType="1"/>
            <a:stCxn id="82948" idx="6"/>
            <a:endCxn id="8294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78" name="AutoShape 34"/>
          <p:cNvCxnSpPr>
            <a:cxnSpLocks noChangeShapeType="1"/>
            <a:endCxn id="82961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79" name="AutoShape 35"/>
          <p:cNvCxnSpPr>
            <a:cxnSpLocks noChangeShapeType="1"/>
            <a:stCxn id="82946" idx="6"/>
            <a:endCxn id="82960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80" name="AutoShape 36"/>
          <p:cNvCxnSpPr>
            <a:cxnSpLocks noChangeShapeType="1"/>
            <a:endCxn id="82962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81" name="AutoShape 37"/>
          <p:cNvCxnSpPr>
            <a:cxnSpLocks noChangeShapeType="1"/>
            <a:stCxn id="8294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82" name="AutoShape 38"/>
          <p:cNvCxnSpPr>
            <a:cxnSpLocks noChangeShapeType="1"/>
            <a:endCxn id="8294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83" name="AutoShape 39"/>
          <p:cNvCxnSpPr>
            <a:cxnSpLocks noChangeShapeType="1"/>
            <a:stCxn id="82960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84" name="AutoShape 40"/>
          <p:cNvCxnSpPr>
            <a:cxnSpLocks noChangeShapeType="1"/>
            <a:endCxn id="8294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85" name="AutoShape 41"/>
          <p:cNvCxnSpPr>
            <a:cxnSpLocks noChangeShapeType="1"/>
            <a:stCxn id="82959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2986" name="AutoShape 42"/>
          <p:cNvCxnSpPr>
            <a:cxnSpLocks noChangeShapeType="1"/>
            <a:endCxn id="82962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98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82988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2989" name="Oval 45"/>
          <p:cNvSpPr>
            <a:spLocks noChangeArrowheads="1"/>
          </p:cNvSpPr>
          <p:nvPr/>
        </p:nvSpPr>
        <p:spPr bwMode="auto">
          <a:xfrm>
            <a:off x="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2990" name="Rectangle 46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91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869306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3969" name="Oval 1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70" name="Oval 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71" name="Oval 3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72" name="Oval 4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73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74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3975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83976" name="Oval 8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77" name="Oval 9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83978" name="Oval 10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83979" name="Oval 1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80" name="Oval 1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3981" name="Oval 1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82" name="Oval 14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83" name="Oval 15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84" name="Oval 16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8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8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399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399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399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399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399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399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399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399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399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3999" name="AutoShape 31"/>
          <p:cNvCxnSpPr>
            <a:cxnSpLocks noChangeShapeType="1"/>
            <a:stCxn id="83973" idx="6"/>
            <a:endCxn id="8397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0" name="AutoShape 32"/>
          <p:cNvCxnSpPr>
            <a:cxnSpLocks noChangeShapeType="1"/>
            <a:endCxn id="83983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1" name="AutoShape 33"/>
          <p:cNvCxnSpPr>
            <a:cxnSpLocks noChangeShapeType="1"/>
            <a:stCxn id="83972" idx="6"/>
            <a:endCxn id="8396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2" name="AutoShape 34"/>
          <p:cNvCxnSpPr>
            <a:cxnSpLocks noChangeShapeType="1"/>
            <a:endCxn id="83985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3" name="AutoShape 35"/>
          <p:cNvCxnSpPr>
            <a:cxnSpLocks noChangeShapeType="1"/>
            <a:stCxn id="83970" idx="6"/>
            <a:endCxn id="83984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4" name="AutoShape 36"/>
          <p:cNvCxnSpPr>
            <a:cxnSpLocks noChangeShapeType="1"/>
            <a:endCxn id="83986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5" name="AutoShape 37"/>
          <p:cNvCxnSpPr>
            <a:cxnSpLocks noChangeShapeType="1"/>
            <a:stCxn id="8397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6" name="AutoShape 38"/>
          <p:cNvCxnSpPr>
            <a:cxnSpLocks noChangeShapeType="1"/>
            <a:endCxn id="8397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7" name="AutoShape 39"/>
          <p:cNvCxnSpPr>
            <a:cxnSpLocks noChangeShapeType="1"/>
            <a:stCxn id="83984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8" name="AutoShape 40"/>
          <p:cNvCxnSpPr>
            <a:cxnSpLocks noChangeShapeType="1"/>
            <a:endCxn id="8397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09" name="AutoShape 41"/>
          <p:cNvCxnSpPr>
            <a:cxnSpLocks noChangeShapeType="1"/>
            <a:stCxn id="83983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4010" name="AutoShape 42"/>
          <p:cNvCxnSpPr>
            <a:cxnSpLocks noChangeShapeType="1"/>
            <a:endCxn id="83986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401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84012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4013" name="Oval 45"/>
          <p:cNvSpPr>
            <a:spLocks noChangeArrowheads="1"/>
          </p:cNvSpPr>
          <p:nvPr/>
        </p:nvSpPr>
        <p:spPr bwMode="auto">
          <a:xfrm>
            <a:off x="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450353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4993" name="Oval 1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4994" name="Oval 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4995" name="Oval 3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4996" name="Oval 4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4997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4998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4999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85000" name="Oval 8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5001" name="Oval 9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85002" name="Oval 10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85003" name="Oval 1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5004" name="Oval 1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5005" name="Oval 1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5006" name="Oval 14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5007" name="Oval 15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5008" name="Oval 16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500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501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501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501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501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501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501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501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1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501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501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502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502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502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5023" name="AutoShape 31"/>
          <p:cNvCxnSpPr>
            <a:cxnSpLocks noChangeShapeType="1"/>
            <a:stCxn id="84997" idx="6"/>
            <a:endCxn id="8499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24" name="AutoShape 32"/>
          <p:cNvCxnSpPr>
            <a:cxnSpLocks noChangeShapeType="1"/>
            <a:endCxn id="85007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25" name="AutoShape 33"/>
          <p:cNvCxnSpPr>
            <a:cxnSpLocks noChangeShapeType="1"/>
            <a:stCxn id="84996" idx="6"/>
            <a:endCxn id="8499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26" name="AutoShape 34"/>
          <p:cNvCxnSpPr>
            <a:cxnSpLocks noChangeShapeType="1"/>
            <a:endCxn id="85009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27" name="AutoShape 35"/>
          <p:cNvCxnSpPr>
            <a:cxnSpLocks noChangeShapeType="1"/>
            <a:stCxn id="84994" idx="6"/>
            <a:endCxn id="85008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28" name="AutoShape 36"/>
          <p:cNvCxnSpPr>
            <a:cxnSpLocks noChangeShapeType="1"/>
            <a:endCxn id="85010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29" name="AutoShape 37"/>
          <p:cNvCxnSpPr>
            <a:cxnSpLocks noChangeShapeType="1"/>
            <a:stCxn id="8499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30" name="AutoShape 38"/>
          <p:cNvCxnSpPr>
            <a:cxnSpLocks noChangeShapeType="1"/>
            <a:endCxn id="8499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31" name="AutoShape 39"/>
          <p:cNvCxnSpPr>
            <a:cxnSpLocks noChangeShapeType="1"/>
            <a:stCxn id="85008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32" name="AutoShape 40"/>
          <p:cNvCxnSpPr>
            <a:cxnSpLocks noChangeShapeType="1"/>
            <a:endCxn id="8499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33" name="AutoShape 41"/>
          <p:cNvCxnSpPr>
            <a:cxnSpLocks noChangeShapeType="1"/>
            <a:stCxn id="85007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5034" name="AutoShape 42"/>
          <p:cNvCxnSpPr>
            <a:cxnSpLocks noChangeShapeType="1"/>
            <a:endCxn id="85010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503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85036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5037" name="Oval 45"/>
          <p:cNvSpPr>
            <a:spLocks noChangeArrowheads="1"/>
          </p:cNvSpPr>
          <p:nvPr/>
        </p:nvSpPr>
        <p:spPr bwMode="auto">
          <a:xfrm>
            <a:off x="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5038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85039" name="Oval 47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5040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41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75005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6017" name="Oval 1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18" name="Oval 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19" name="Oval 3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20" name="Oval 4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21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22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6023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86024" name="Oval 8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25" name="Oval 9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86026" name="Oval 10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86027" name="Oval 1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30" name="Oval 14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32" name="Oval 16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3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603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603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603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603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603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604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4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604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604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604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604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604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6047" name="AutoShape 31"/>
          <p:cNvCxnSpPr>
            <a:cxnSpLocks noChangeShapeType="1"/>
            <a:stCxn id="86021" idx="6"/>
            <a:endCxn id="8601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48" name="AutoShape 32"/>
          <p:cNvCxnSpPr>
            <a:cxnSpLocks noChangeShapeType="1"/>
            <a:endCxn id="86031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49" name="AutoShape 33"/>
          <p:cNvCxnSpPr>
            <a:cxnSpLocks noChangeShapeType="1"/>
            <a:stCxn id="86020" idx="6"/>
            <a:endCxn id="8601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50" name="AutoShape 34"/>
          <p:cNvCxnSpPr>
            <a:cxnSpLocks noChangeShapeType="1"/>
            <a:endCxn id="86033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51" name="AutoShape 35"/>
          <p:cNvCxnSpPr>
            <a:cxnSpLocks noChangeShapeType="1"/>
            <a:stCxn id="86018" idx="6"/>
            <a:endCxn id="86032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52" name="AutoShape 36"/>
          <p:cNvCxnSpPr>
            <a:cxnSpLocks noChangeShapeType="1"/>
            <a:endCxn id="86034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53" name="AutoShape 37"/>
          <p:cNvCxnSpPr>
            <a:cxnSpLocks noChangeShapeType="1"/>
            <a:stCxn id="8602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54" name="AutoShape 38"/>
          <p:cNvCxnSpPr>
            <a:cxnSpLocks noChangeShapeType="1"/>
            <a:endCxn id="8601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55" name="AutoShape 39"/>
          <p:cNvCxnSpPr>
            <a:cxnSpLocks noChangeShapeType="1"/>
            <a:stCxn id="86032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56" name="AutoShape 40"/>
          <p:cNvCxnSpPr>
            <a:cxnSpLocks noChangeShapeType="1"/>
            <a:endCxn id="8601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57" name="AutoShape 41"/>
          <p:cNvCxnSpPr>
            <a:cxnSpLocks noChangeShapeType="1"/>
            <a:stCxn id="86031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6058" name="AutoShape 42"/>
          <p:cNvCxnSpPr>
            <a:cxnSpLocks noChangeShapeType="1"/>
            <a:endCxn id="86034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605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86060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6061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86062" name="Oval 46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6063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64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080393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7041" name="Oval 1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42" name="Oval 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43" name="Oval 3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44" name="Oval 4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45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46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7047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87048" name="Oval 8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49" name="Oval 9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87050" name="Oval 10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87051" name="Oval 1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52" name="Oval 1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7053" name="Oval 1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54" name="Oval 14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55" name="Oval 15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56" name="Oval 16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5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5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706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706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706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706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706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6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706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706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706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706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707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7071" name="AutoShape 31"/>
          <p:cNvCxnSpPr>
            <a:cxnSpLocks noChangeShapeType="1"/>
            <a:stCxn id="87045" idx="6"/>
            <a:endCxn id="8704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72" name="AutoShape 32"/>
          <p:cNvCxnSpPr>
            <a:cxnSpLocks noChangeShapeType="1"/>
            <a:endCxn id="87055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73" name="AutoShape 33"/>
          <p:cNvCxnSpPr>
            <a:cxnSpLocks noChangeShapeType="1"/>
            <a:stCxn id="87044" idx="6"/>
            <a:endCxn id="8704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74" name="AutoShape 34"/>
          <p:cNvCxnSpPr>
            <a:cxnSpLocks noChangeShapeType="1"/>
            <a:endCxn id="87057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75" name="AutoShape 35"/>
          <p:cNvCxnSpPr>
            <a:cxnSpLocks noChangeShapeType="1"/>
            <a:stCxn id="87042" idx="6"/>
            <a:endCxn id="87056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76" name="AutoShape 36"/>
          <p:cNvCxnSpPr>
            <a:cxnSpLocks noChangeShapeType="1"/>
            <a:endCxn id="87058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77" name="AutoShape 37"/>
          <p:cNvCxnSpPr>
            <a:cxnSpLocks noChangeShapeType="1"/>
            <a:stCxn id="8704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78" name="AutoShape 38"/>
          <p:cNvCxnSpPr>
            <a:cxnSpLocks noChangeShapeType="1"/>
            <a:endCxn id="8704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79" name="AutoShape 39"/>
          <p:cNvCxnSpPr>
            <a:cxnSpLocks noChangeShapeType="1"/>
            <a:stCxn id="87056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80" name="AutoShape 40"/>
          <p:cNvCxnSpPr>
            <a:cxnSpLocks noChangeShapeType="1"/>
            <a:endCxn id="8704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81" name="AutoShape 41"/>
          <p:cNvCxnSpPr>
            <a:cxnSpLocks noChangeShapeType="1"/>
            <a:stCxn id="87055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7082" name="AutoShape 42"/>
          <p:cNvCxnSpPr>
            <a:cxnSpLocks noChangeShapeType="1"/>
            <a:endCxn id="87058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708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87084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7085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87086" name="Oval 46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7087" name="Oval 47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7088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89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949572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8065" name="Oval 1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66" name="Oval 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67" name="Oval 3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68" name="Oval 4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8071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73" name="Oval 9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4?</a:t>
            </a:r>
          </a:p>
        </p:txBody>
      </p:sp>
      <p:sp>
        <p:nvSpPr>
          <p:cNvPr id="88075" name="Oval 1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76" name="Oval 1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8077" name="Oval 1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80" name="Oval 16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8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8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808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808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808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808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808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808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08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809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809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809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809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809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8095" name="AutoShape 31"/>
          <p:cNvCxnSpPr>
            <a:cxnSpLocks noChangeShapeType="1"/>
            <a:stCxn id="88069" idx="6"/>
            <a:endCxn id="8806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096" name="AutoShape 32"/>
          <p:cNvCxnSpPr>
            <a:cxnSpLocks noChangeShapeType="1"/>
            <a:endCxn id="88079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097" name="AutoShape 33"/>
          <p:cNvCxnSpPr>
            <a:cxnSpLocks noChangeShapeType="1"/>
            <a:stCxn id="88068" idx="6"/>
            <a:endCxn id="8806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098" name="AutoShape 34"/>
          <p:cNvCxnSpPr>
            <a:cxnSpLocks noChangeShapeType="1"/>
            <a:endCxn id="88081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099" name="AutoShape 35"/>
          <p:cNvCxnSpPr>
            <a:cxnSpLocks noChangeShapeType="1"/>
            <a:stCxn id="88066" idx="6"/>
            <a:endCxn id="88080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100" name="AutoShape 36"/>
          <p:cNvCxnSpPr>
            <a:cxnSpLocks noChangeShapeType="1"/>
            <a:endCxn id="88082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101" name="AutoShape 37"/>
          <p:cNvCxnSpPr>
            <a:cxnSpLocks noChangeShapeType="1"/>
            <a:stCxn id="8806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102" name="AutoShape 38"/>
          <p:cNvCxnSpPr>
            <a:cxnSpLocks noChangeShapeType="1"/>
            <a:endCxn id="8806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103" name="AutoShape 39"/>
          <p:cNvCxnSpPr>
            <a:cxnSpLocks noChangeShapeType="1"/>
            <a:stCxn id="88080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104" name="AutoShape 40"/>
          <p:cNvCxnSpPr>
            <a:cxnSpLocks noChangeShapeType="1"/>
            <a:endCxn id="8806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105" name="AutoShape 41"/>
          <p:cNvCxnSpPr>
            <a:cxnSpLocks noChangeShapeType="1"/>
            <a:stCxn id="88079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8106" name="AutoShape 42"/>
          <p:cNvCxnSpPr>
            <a:cxnSpLocks noChangeShapeType="1"/>
            <a:endCxn id="88082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810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88108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8109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8110" name="Oval 46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8111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12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656657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9089" name="Oval 1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090" name="Oval 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091" name="Oval 3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092" name="Oval 4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093" name="Oval 5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094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9095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89096" name="Oval 8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102" name="Oval 14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103" name="Oval 15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104" name="Oval 16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10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10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8910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910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910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911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911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911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1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911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911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911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911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8911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89119" name="AutoShape 31"/>
          <p:cNvCxnSpPr>
            <a:cxnSpLocks noChangeShapeType="1"/>
            <a:stCxn id="89093" idx="6"/>
            <a:endCxn id="8909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0" name="AutoShape 32"/>
          <p:cNvCxnSpPr>
            <a:cxnSpLocks noChangeShapeType="1"/>
            <a:endCxn id="89103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1" name="AutoShape 33"/>
          <p:cNvCxnSpPr>
            <a:cxnSpLocks noChangeShapeType="1"/>
            <a:stCxn id="89092" idx="6"/>
            <a:endCxn id="8908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2" name="AutoShape 34"/>
          <p:cNvCxnSpPr>
            <a:cxnSpLocks noChangeShapeType="1"/>
            <a:endCxn id="89105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3" name="AutoShape 35"/>
          <p:cNvCxnSpPr>
            <a:cxnSpLocks noChangeShapeType="1"/>
            <a:stCxn id="89090" idx="6"/>
            <a:endCxn id="89104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4" name="AutoShape 36"/>
          <p:cNvCxnSpPr>
            <a:cxnSpLocks noChangeShapeType="1"/>
            <a:endCxn id="89106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5" name="AutoShape 37"/>
          <p:cNvCxnSpPr>
            <a:cxnSpLocks noChangeShapeType="1"/>
            <a:stCxn id="8909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6" name="AutoShape 38"/>
          <p:cNvCxnSpPr>
            <a:cxnSpLocks noChangeShapeType="1"/>
            <a:endCxn id="8909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7" name="AutoShape 39"/>
          <p:cNvCxnSpPr>
            <a:cxnSpLocks noChangeShapeType="1"/>
            <a:stCxn id="89104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8" name="AutoShape 40"/>
          <p:cNvCxnSpPr>
            <a:cxnSpLocks noChangeShapeType="1"/>
            <a:endCxn id="8909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29" name="AutoShape 41"/>
          <p:cNvCxnSpPr>
            <a:cxnSpLocks noChangeShapeType="1"/>
            <a:stCxn id="89103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89130" name="AutoShape 42"/>
          <p:cNvCxnSpPr>
            <a:cxnSpLocks noChangeShapeType="1"/>
            <a:endCxn id="89106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913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89132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89133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89134" name="Oval 46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89135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36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283541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0113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14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15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16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17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18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19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20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9012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0122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23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0124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0125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0126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0127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0128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29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3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013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013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013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013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013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013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3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013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013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014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014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014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0143" name="AutoShape 31"/>
          <p:cNvCxnSpPr>
            <a:cxnSpLocks noChangeShapeType="1"/>
            <a:stCxn id="90119" idx="6"/>
            <a:endCxn id="9011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44" name="AutoShape 32"/>
          <p:cNvCxnSpPr>
            <a:cxnSpLocks noChangeShapeType="1"/>
            <a:endCxn id="90129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45" name="AutoShape 33"/>
          <p:cNvCxnSpPr>
            <a:cxnSpLocks noChangeShapeType="1"/>
            <a:stCxn id="90118" idx="6"/>
            <a:endCxn id="9011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46" name="AutoShape 34"/>
          <p:cNvCxnSpPr>
            <a:cxnSpLocks noChangeShapeType="1"/>
            <a:endCxn id="9011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47" name="AutoShape 35"/>
          <p:cNvCxnSpPr>
            <a:cxnSpLocks noChangeShapeType="1"/>
            <a:stCxn id="90116" idx="6"/>
            <a:endCxn id="9011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48" name="AutoShape 36"/>
          <p:cNvCxnSpPr>
            <a:cxnSpLocks noChangeShapeType="1"/>
            <a:endCxn id="90130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49" name="AutoShape 37"/>
          <p:cNvCxnSpPr>
            <a:cxnSpLocks noChangeShapeType="1"/>
            <a:stCxn id="9011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50" name="AutoShape 38"/>
          <p:cNvCxnSpPr>
            <a:cxnSpLocks noChangeShapeType="1"/>
            <a:endCxn id="9011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51" name="AutoShape 39"/>
          <p:cNvCxnSpPr>
            <a:cxnSpLocks noChangeShapeType="1"/>
            <a:stCxn id="9011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52" name="AutoShape 40"/>
          <p:cNvCxnSpPr>
            <a:cxnSpLocks noChangeShapeType="1"/>
            <a:endCxn id="9011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53" name="AutoShape 41"/>
          <p:cNvCxnSpPr>
            <a:cxnSpLocks noChangeShapeType="1"/>
            <a:stCxn id="90129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0154" name="AutoShape 42"/>
          <p:cNvCxnSpPr>
            <a:cxnSpLocks noChangeShapeType="1"/>
            <a:endCxn id="90130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015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0156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90157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0158" name="Oval 46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0159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60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807920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1137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38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39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40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41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42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43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44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91145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1146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47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1148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1149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1150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1151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1152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53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5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115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115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115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115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115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116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116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116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116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116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116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1167" name="AutoShape 31"/>
          <p:cNvCxnSpPr>
            <a:cxnSpLocks noChangeShapeType="1"/>
            <a:stCxn id="91143" idx="6"/>
            <a:endCxn id="9114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68" name="AutoShape 32"/>
          <p:cNvCxnSpPr>
            <a:cxnSpLocks noChangeShapeType="1"/>
            <a:endCxn id="91153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69" name="AutoShape 33"/>
          <p:cNvCxnSpPr>
            <a:cxnSpLocks noChangeShapeType="1"/>
            <a:stCxn id="91142" idx="6"/>
            <a:endCxn id="9113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70" name="AutoShape 34"/>
          <p:cNvCxnSpPr>
            <a:cxnSpLocks noChangeShapeType="1"/>
            <a:endCxn id="91138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71" name="AutoShape 35"/>
          <p:cNvCxnSpPr>
            <a:cxnSpLocks noChangeShapeType="1"/>
            <a:stCxn id="91140" idx="6"/>
            <a:endCxn id="9113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72" name="AutoShape 36"/>
          <p:cNvCxnSpPr>
            <a:cxnSpLocks noChangeShapeType="1"/>
            <a:endCxn id="91154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73" name="AutoShape 37"/>
          <p:cNvCxnSpPr>
            <a:cxnSpLocks noChangeShapeType="1"/>
            <a:stCxn id="9114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74" name="AutoShape 38"/>
          <p:cNvCxnSpPr>
            <a:cxnSpLocks noChangeShapeType="1"/>
            <a:endCxn id="9114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75" name="AutoShape 39"/>
          <p:cNvCxnSpPr>
            <a:cxnSpLocks noChangeShapeType="1"/>
            <a:stCxn id="9113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76" name="AutoShape 40"/>
          <p:cNvCxnSpPr>
            <a:cxnSpLocks noChangeShapeType="1"/>
            <a:endCxn id="9114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77" name="AutoShape 41"/>
          <p:cNvCxnSpPr>
            <a:cxnSpLocks noChangeShapeType="1"/>
            <a:stCxn id="91153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1178" name="AutoShape 42"/>
          <p:cNvCxnSpPr>
            <a:cxnSpLocks noChangeShapeType="1"/>
            <a:endCxn id="91154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117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1180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91181" name="Oval 45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1182" name="Oval 46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1183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84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496057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75168" y="1147576"/>
            <a:ext cx="8714300" cy="4874216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Solution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0774" y="1346691"/>
            <a:ext cx="863450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Vector&lt;Vertex *&gt; </a:t>
            </a:r>
            <a:r>
              <a:rPr kumimoji="1" lang="en-US" altLang="zh-CN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BasicGraph</a:t>
            </a:r>
            <a:r>
              <a:rPr kumimoji="1" lang="en-US" altLang="zh-CN" dirty="0" smtClean="0">
                <a:latin typeface="Courier"/>
                <a:cs typeface="Courier"/>
              </a:rPr>
              <a:t> &amp; g, Set&lt;Vertex *&gt; seen,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Vector&lt;Vertex *&gt; path, Vertex * goal)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Vertex * node = </a:t>
            </a:r>
            <a:r>
              <a:rPr kumimoji="1" lang="en-US" altLang="zh-CN" dirty="0" err="1" smtClean="0">
                <a:latin typeface="Courier"/>
                <a:cs typeface="Courier"/>
              </a:rPr>
              <a:t>path.get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path.size</a:t>
            </a:r>
            <a:r>
              <a:rPr kumimoji="1" lang="en-US" altLang="zh-CN" dirty="0" smtClean="0">
                <a:latin typeface="Courier"/>
                <a:cs typeface="Courier"/>
              </a:rPr>
              <a:t>() – 1);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if(node == goal) return path;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if(</a:t>
            </a:r>
            <a:r>
              <a:rPr kumimoji="1" lang="en-US" altLang="zh-CN" dirty="0" err="1" smtClean="0">
                <a:latin typeface="Courier"/>
                <a:cs typeface="Courier"/>
              </a:rPr>
              <a:t>seen.contains</a:t>
            </a:r>
            <a:r>
              <a:rPr kumimoji="1" lang="en-US" altLang="zh-CN" dirty="0" smtClean="0">
                <a:latin typeface="Courier"/>
                <a:cs typeface="Courier"/>
              </a:rPr>
              <a:t>(node)) return </a:t>
            </a:r>
            <a:r>
              <a:rPr kumimoji="1" lang="en-US" altLang="zh-CN" dirty="0" err="1" smtClean="0">
                <a:latin typeface="Courier"/>
                <a:cs typeface="Courier"/>
              </a:rPr>
              <a:t>emptyPath</a:t>
            </a:r>
            <a:r>
              <a:rPr kumimoji="1" lang="en-US" altLang="zh-CN" dirty="0" smtClean="0">
                <a:latin typeface="Courier"/>
                <a:cs typeface="Courier"/>
              </a:rPr>
              <a:t>();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dirty="0" err="1" smtClean="0">
                <a:latin typeface="Courier"/>
                <a:cs typeface="Courier"/>
              </a:rPr>
              <a:t>seen.add</a:t>
            </a:r>
            <a:r>
              <a:rPr kumimoji="1" lang="en-US" altLang="zh-CN" dirty="0" smtClean="0">
                <a:latin typeface="Courier"/>
                <a:cs typeface="Courier"/>
              </a:rPr>
              <a:t>(node);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for(Vertex * next : g-&gt;</a:t>
            </a:r>
            <a:r>
              <a:rPr kumimoji="1" lang="en-US" altLang="zh-CN" dirty="0" err="1" smtClean="0">
                <a:latin typeface="Courier"/>
                <a:cs typeface="Courier"/>
              </a:rPr>
              <a:t>getNeighbors</a:t>
            </a:r>
            <a:r>
              <a:rPr kumimoji="1" lang="en-US" altLang="zh-CN" dirty="0" smtClean="0">
                <a:latin typeface="Courier"/>
                <a:cs typeface="Courier"/>
              </a:rPr>
              <a:t>(node))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Vector&lt;Vertex *&gt; </a:t>
            </a:r>
            <a:r>
              <a:rPr kumimoji="1" lang="en-US" altLang="zh-CN" dirty="0" err="1" smtClean="0">
                <a:latin typeface="Courier"/>
                <a:cs typeface="Courier"/>
              </a:rPr>
              <a:t>newPath</a:t>
            </a:r>
            <a:r>
              <a:rPr kumimoji="1" lang="en-US" altLang="zh-CN" dirty="0" smtClean="0">
                <a:latin typeface="Courier"/>
                <a:cs typeface="Courier"/>
              </a:rPr>
              <a:t> = path;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dirty="0" err="1" smtClean="0">
                <a:latin typeface="Courier"/>
                <a:cs typeface="Courier"/>
              </a:rPr>
              <a:t>newPath.add</a:t>
            </a:r>
            <a:r>
              <a:rPr kumimoji="1" lang="en-US" altLang="zh-CN" dirty="0" smtClean="0">
                <a:latin typeface="Courier"/>
                <a:cs typeface="Courier"/>
              </a:rPr>
              <a:t>(next);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if(!</a:t>
            </a:r>
            <a:r>
              <a:rPr kumimoji="1" lang="en-US" altLang="zh-CN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(g, seen, </a:t>
            </a:r>
            <a:r>
              <a:rPr kumimoji="1" lang="en-US" altLang="zh-CN" dirty="0" err="1" smtClean="0">
                <a:latin typeface="Courier"/>
                <a:cs typeface="Courier"/>
              </a:rPr>
              <a:t>newPath</a:t>
            </a:r>
            <a:r>
              <a:rPr kumimoji="1" lang="en-US" altLang="zh-CN" dirty="0" smtClean="0">
                <a:latin typeface="Courier"/>
                <a:cs typeface="Courier"/>
              </a:rPr>
              <a:t>, goal).</a:t>
            </a:r>
            <a:r>
              <a:rPr kumimoji="1" lang="en-US" altLang="zh-CN" dirty="0" err="1" smtClean="0">
                <a:latin typeface="Courier"/>
                <a:cs typeface="Courier"/>
              </a:rPr>
              <a:t>isEmpty</a:t>
            </a:r>
            <a:r>
              <a:rPr kumimoji="1" lang="en-US" altLang="zh-CN" dirty="0" smtClean="0">
                <a:latin typeface="Courier"/>
                <a:cs typeface="Courier"/>
              </a:rPr>
              <a:t>())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return </a:t>
            </a:r>
            <a:r>
              <a:rPr kumimoji="1" lang="en-US" altLang="zh-CN" dirty="0" err="1" smtClean="0">
                <a:latin typeface="Courier"/>
                <a:cs typeface="Courier"/>
              </a:rPr>
              <a:t>newPath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return </a:t>
            </a:r>
            <a:r>
              <a:rPr kumimoji="1" lang="en-US" altLang="zh-CN" dirty="0" err="1">
                <a:latin typeface="Courier"/>
                <a:cs typeface="Courier"/>
              </a:rPr>
              <a:t>emptyPath</a:t>
            </a:r>
            <a:r>
              <a:rPr kumimoji="1" lang="en-US" altLang="zh-CN" dirty="0">
                <a:latin typeface="Courier"/>
                <a:cs typeface="Courier"/>
              </a:rPr>
              <a:t>()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 rot="20429338">
            <a:off x="5624901" y="4653756"/>
            <a:ext cx="2782871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 smtClean="0"/>
              <a:t>Can be changed to return the path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4914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2161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62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63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64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65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66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67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68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92169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2170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71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2172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2173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2174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2175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2176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77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7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218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218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18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218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218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218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218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219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2191" name="AutoShape 31"/>
          <p:cNvCxnSpPr>
            <a:cxnSpLocks noChangeShapeType="1"/>
            <a:stCxn id="92167" idx="6"/>
            <a:endCxn id="9216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192" name="AutoShape 32"/>
          <p:cNvCxnSpPr>
            <a:cxnSpLocks noChangeShapeType="1"/>
            <a:endCxn id="92177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193" name="AutoShape 33"/>
          <p:cNvCxnSpPr>
            <a:cxnSpLocks noChangeShapeType="1"/>
            <a:stCxn id="92166" idx="6"/>
            <a:endCxn id="9216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194" name="AutoShape 34"/>
          <p:cNvCxnSpPr>
            <a:cxnSpLocks noChangeShapeType="1"/>
            <a:endCxn id="92162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195" name="AutoShape 35"/>
          <p:cNvCxnSpPr>
            <a:cxnSpLocks noChangeShapeType="1"/>
            <a:stCxn id="92164" idx="6"/>
            <a:endCxn id="9216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196" name="AutoShape 36"/>
          <p:cNvCxnSpPr>
            <a:cxnSpLocks noChangeShapeType="1"/>
            <a:endCxn id="92178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197" name="AutoShape 37"/>
          <p:cNvCxnSpPr>
            <a:cxnSpLocks noChangeShapeType="1"/>
            <a:stCxn id="9216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198" name="AutoShape 38"/>
          <p:cNvCxnSpPr>
            <a:cxnSpLocks noChangeShapeType="1"/>
            <a:endCxn id="9216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199" name="AutoShape 39"/>
          <p:cNvCxnSpPr>
            <a:cxnSpLocks noChangeShapeType="1"/>
            <a:stCxn id="9216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200" name="AutoShape 40"/>
          <p:cNvCxnSpPr>
            <a:cxnSpLocks noChangeShapeType="1"/>
            <a:endCxn id="9216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201" name="AutoShape 41"/>
          <p:cNvCxnSpPr>
            <a:cxnSpLocks noChangeShapeType="1"/>
            <a:stCxn id="92177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2202" name="AutoShape 42"/>
          <p:cNvCxnSpPr>
            <a:cxnSpLocks noChangeShapeType="1"/>
            <a:endCxn id="92178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220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2204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92205" name="Oval 45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2206" name="Oval 46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2207" name="Oval 47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2208" name="Oval 48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2209" name="Rectangle 49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10" name="Rectangle 50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021393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3185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186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187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188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189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190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191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192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93193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3194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195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3196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3197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3198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3199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3200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201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20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320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320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320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320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320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320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0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321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321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321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321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321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3215" name="AutoShape 31"/>
          <p:cNvCxnSpPr>
            <a:cxnSpLocks noChangeShapeType="1"/>
            <a:stCxn id="93191" idx="6"/>
            <a:endCxn id="9318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16" name="AutoShape 32"/>
          <p:cNvCxnSpPr>
            <a:cxnSpLocks noChangeShapeType="1"/>
            <a:endCxn id="93201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17" name="AutoShape 33"/>
          <p:cNvCxnSpPr>
            <a:cxnSpLocks noChangeShapeType="1"/>
            <a:stCxn id="93190" idx="6"/>
            <a:endCxn id="9318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18" name="AutoShape 34"/>
          <p:cNvCxnSpPr>
            <a:cxnSpLocks noChangeShapeType="1"/>
            <a:endCxn id="93186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19" name="AutoShape 35"/>
          <p:cNvCxnSpPr>
            <a:cxnSpLocks noChangeShapeType="1"/>
            <a:stCxn id="93188" idx="6"/>
            <a:endCxn id="9318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0" name="AutoShape 36"/>
          <p:cNvCxnSpPr>
            <a:cxnSpLocks noChangeShapeType="1"/>
            <a:endCxn id="93202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1" name="AutoShape 37"/>
          <p:cNvCxnSpPr>
            <a:cxnSpLocks noChangeShapeType="1"/>
            <a:stCxn id="9319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2" name="AutoShape 38"/>
          <p:cNvCxnSpPr>
            <a:cxnSpLocks noChangeShapeType="1"/>
            <a:endCxn id="9318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3" name="AutoShape 39"/>
          <p:cNvCxnSpPr>
            <a:cxnSpLocks noChangeShapeType="1"/>
            <a:stCxn id="9318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4" name="AutoShape 40"/>
          <p:cNvCxnSpPr>
            <a:cxnSpLocks noChangeShapeType="1"/>
            <a:endCxn id="9318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5" name="AutoShape 41"/>
          <p:cNvCxnSpPr>
            <a:cxnSpLocks noChangeShapeType="1"/>
            <a:stCxn id="93201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3226" name="AutoShape 42"/>
          <p:cNvCxnSpPr>
            <a:cxnSpLocks noChangeShapeType="1"/>
            <a:endCxn id="93202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322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3228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93229" name="Oval 45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3230" name="Oval 46"/>
          <p:cNvSpPr>
            <a:spLocks noChangeArrowheads="1"/>
          </p:cNvSpPr>
          <p:nvPr/>
        </p:nvSpPr>
        <p:spPr bwMode="auto">
          <a:xfrm>
            <a:off x="2795040" y="207382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3231" name="Oval 47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3232" name="Oval 48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3233" name="Oval 49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3234" name="Rectangle 50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35" name="Rectangle 51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0584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4209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10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11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12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13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15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16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4217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4218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19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4220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4221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4222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4223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4224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25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2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422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422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422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423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423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423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3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423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423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423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423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423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4239" name="AutoShape 31"/>
          <p:cNvCxnSpPr>
            <a:cxnSpLocks noChangeShapeType="1"/>
            <a:stCxn id="94215" idx="6"/>
            <a:endCxn id="9421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0" name="AutoShape 32"/>
          <p:cNvCxnSpPr>
            <a:cxnSpLocks noChangeShapeType="1"/>
            <a:endCxn id="94225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1" name="AutoShape 33"/>
          <p:cNvCxnSpPr>
            <a:cxnSpLocks noChangeShapeType="1"/>
            <a:stCxn id="94214" idx="6"/>
            <a:endCxn id="9421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2" name="AutoShape 34"/>
          <p:cNvCxnSpPr>
            <a:cxnSpLocks noChangeShapeType="1"/>
            <a:endCxn id="94210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3" name="AutoShape 35"/>
          <p:cNvCxnSpPr>
            <a:cxnSpLocks noChangeShapeType="1"/>
            <a:stCxn id="94212" idx="6"/>
            <a:endCxn id="9420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4" name="AutoShape 36"/>
          <p:cNvCxnSpPr>
            <a:cxnSpLocks noChangeShapeType="1"/>
            <a:endCxn id="94226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5" name="AutoShape 37"/>
          <p:cNvCxnSpPr>
            <a:cxnSpLocks noChangeShapeType="1"/>
            <a:stCxn id="9421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6" name="AutoShape 38"/>
          <p:cNvCxnSpPr>
            <a:cxnSpLocks noChangeShapeType="1"/>
            <a:endCxn id="9421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7" name="AutoShape 39"/>
          <p:cNvCxnSpPr>
            <a:cxnSpLocks noChangeShapeType="1"/>
            <a:stCxn id="9420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8" name="AutoShape 40"/>
          <p:cNvCxnSpPr>
            <a:cxnSpLocks noChangeShapeType="1"/>
            <a:endCxn id="9421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49" name="AutoShape 41"/>
          <p:cNvCxnSpPr>
            <a:cxnSpLocks noChangeShapeType="1"/>
            <a:stCxn id="94225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4250" name="AutoShape 42"/>
          <p:cNvCxnSpPr>
            <a:cxnSpLocks noChangeShapeType="1"/>
            <a:endCxn id="94226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425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4252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6?</a:t>
            </a:r>
          </a:p>
        </p:txBody>
      </p:sp>
      <p:sp>
        <p:nvSpPr>
          <p:cNvPr id="94253" name="Oval 45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4254" name="Oval 46"/>
          <p:cNvSpPr>
            <a:spLocks noChangeArrowheads="1"/>
          </p:cNvSpPr>
          <p:nvPr/>
        </p:nvSpPr>
        <p:spPr bwMode="auto">
          <a:xfrm>
            <a:off x="2795040" y="207382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4255" name="Oval 47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4256" name="Oval 48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4257" name="Oval 49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4258" name="Rectangle 50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59" name="Rectangle 51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247757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5233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34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35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36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37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38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39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40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524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5242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43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5244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5245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5246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5247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5248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49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5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525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525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525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525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525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525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5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525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525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526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526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5263" name="AutoShape 31"/>
          <p:cNvCxnSpPr>
            <a:cxnSpLocks noChangeShapeType="1"/>
            <a:stCxn id="95239" idx="6"/>
            <a:endCxn id="9523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4" name="AutoShape 32"/>
          <p:cNvCxnSpPr>
            <a:cxnSpLocks noChangeShapeType="1"/>
            <a:endCxn id="95249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5" name="AutoShape 33"/>
          <p:cNvCxnSpPr>
            <a:cxnSpLocks noChangeShapeType="1"/>
            <a:stCxn id="95238" idx="6"/>
            <a:endCxn id="9523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6" name="AutoShape 34"/>
          <p:cNvCxnSpPr>
            <a:cxnSpLocks noChangeShapeType="1"/>
            <a:endCxn id="9523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7" name="AutoShape 35"/>
          <p:cNvCxnSpPr>
            <a:cxnSpLocks noChangeShapeType="1"/>
            <a:stCxn id="95236" idx="6"/>
            <a:endCxn id="9523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8" name="AutoShape 36"/>
          <p:cNvCxnSpPr>
            <a:cxnSpLocks noChangeShapeType="1"/>
            <a:endCxn id="95250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69" name="AutoShape 37"/>
          <p:cNvCxnSpPr>
            <a:cxnSpLocks noChangeShapeType="1"/>
            <a:stCxn id="9523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70" name="AutoShape 38"/>
          <p:cNvCxnSpPr>
            <a:cxnSpLocks noChangeShapeType="1"/>
            <a:endCxn id="9523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71" name="AutoShape 39"/>
          <p:cNvCxnSpPr>
            <a:cxnSpLocks noChangeShapeType="1"/>
            <a:stCxn id="9523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72" name="AutoShape 40"/>
          <p:cNvCxnSpPr>
            <a:cxnSpLocks noChangeShapeType="1"/>
            <a:endCxn id="9523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73" name="AutoShape 41"/>
          <p:cNvCxnSpPr>
            <a:cxnSpLocks noChangeShapeType="1"/>
            <a:stCxn id="95249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5274" name="AutoShape 42"/>
          <p:cNvCxnSpPr>
            <a:cxnSpLocks noChangeShapeType="1"/>
            <a:endCxn id="95250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527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5276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5277" name="Oval 45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5278" name="Oval 46"/>
          <p:cNvSpPr>
            <a:spLocks noChangeArrowheads="1"/>
          </p:cNvSpPr>
          <p:nvPr/>
        </p:nvSpPr>
        <p:spPr bwMode="auto">
          <a:xfrm>
            <a:off x="2795040" y="207382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5279" name="Oval 47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5280" name="Oval 48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5281" name="Oval 49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5282" name="Rectangle 50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83" name="Rectangle 51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45216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6257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58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59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60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61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62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63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64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6265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6266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67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6268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6269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6270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6271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6272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73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7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627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627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627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627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628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28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628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628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628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628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628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6287" name="AutoShape 31"/>
          <p:cNvCxnSpPr>
            <a:cxnSpLocks noChangeShapeType="1"/>
            <a:stCxn id="96263" idx="6"/>
            <a:endCxn id="9626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88" name="AutoShape 32"/>
          <p:cNvCxnSpPr>
            <a:cxnSpLocks noChangeShapeType="1"/>
            <a:endCxn id="96273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89" name="AutoShape 33"/>
          <p:cNvCxnSpPr>
            <a:cxnSpLocks noChangeShapeType="1"/>
            <a:stCxn id="96262" idx="6"/>
            <a:endCxn id="9625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0" name="AutoShape 34"/>
          <p:cNvCxnSpPr>
            <a:cxnSpLocks noChangeShapeType="1"/>
            <a:endCxn id="96258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1" name="AutoShape 35"/>
          <p:cNvCxnSpPr>
            <a:cxnSpLocks noChangeShapeType="1"/>
            <a:stCxn id="96260" idx="6"/>
            <a:endCxn id="9625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2" name="AutoShape 36"/>
          <p:cNvCxnSpPr>
            <a:cxnSpLocks noChangeShapeType="1"/>
            <a:endCxn id="96274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3" name="AutoShape 37"/>
          <p:cNvCxnSpPr>
            <a:cxnSpLocks noChangeShapeType="1"/>
            <a:stCxn id="9626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4" name="AutoShape 38"/>
          <p:cNvCxnSpPr>
            <a:cxnSpLocks noChangeShapeType="1"/>
            <a:endCxn id="9626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5" name="AutoShape 39"/>
          <p:cNvCxnSpPr>
            <a:cxnSpLocks noChangeShapeType="1"/>
            <a:stCxn id="9625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6" name="AutoShape 40"/>
          <p:cNvCxnSpPr>
            <a:cxnSpLocks noChangeShapeType="1"/>
            <a:endCxn id="9626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7" name="AutoShape 41"/>
          <p:cNvCxnSpPr>
            <a:cxnSpLocks noChangeShapeType="1"/>
            <a:stCxn id="96273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6298" name="AutoShape 42"/>
          <p:cNvCxnSpPr>
            <a:cxnSpLocks noChangeShapeType="1"/>
            <a:endCxn id="96274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629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6300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6301" name="Oval 45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6302" name="Oval 46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6303" name="Oval 47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6304" name="Oval 48"/>
          <p:cNvSpPr>
            <a:spLocks noChangeArrowheads="1"/>
          </p:cNvSpPr>
          <p:nvPr/>
        </p:nvSpPr>
        <p:spPr bwMode="auto">
          <a:xfrm>
            <a:off x="258768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6305" name="Rectangle 49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06" name="Rectangle 50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13698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7281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82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83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84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85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86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87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88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7289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7290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91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7292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7293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7294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7295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7296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97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9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729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730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730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730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730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730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0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730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730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730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730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7311" name="AutoShape 31"/>
          <p:cNvCxnSpPr>
            <a:cxnSpLocks noChangeShapeType="1"/>
            <a:stCxn id="97287" idx="6"/>
            <a:endCxn id="9728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2" name="AutoShape 32"/>
          <p:cNvCxnSpPr>
            <a:cxnSpLocks noChangeShapeType="1"/>
            <a:endCxn id="97297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3" name="AutoShape 33"/>
          <p:cNvCxnSpPr>
            <a:cxnSpLocks noChangeShapeType="1"/>
            <a:stCxn id="97286" idx="6"/>
            <a:endCxn id="9728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4" name="AutoShape 34"/>
          <p:cNvCxnSpPr>
            <a:cxnSpLocks noChangeShapeType="1"/>
            <a:endCxn id="97282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5" name="AutoShape 35"/>
          <p:cNvCxnSpPr>
            <a:cxnSpLocks noChangeShapeType="1"/>
            <a:stCxn id="97284" idx="6"/>
            <a:endCxn id="9728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6" name="AutoShape 36"/>
          <p:cNvCxnSpPr>
            <a:cxnSpLocks noChangeShapeType="1"/>
            <a:endCxn id="97298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7" name="AutoShape 37"/>
          <p:cNvCxnSpPr>
            <a:cxnSpLocks noChangeShapeType="1"/>
            <a:stCxn id="9728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8" name="AutoShape 38"/>
          <p:cNvCxnSpPr>
            <a:cxnSpLocks noChangeShapeType="1"/>
            <a:endCxn id="9728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19" name="AutoShape 39"/>
          <p:cNvCxnSpPr>
            <a:cxnSpLocks noChangeShapeType="1"/>
            <a:stCxn id="9728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20" name="AutoShape 40"/>
          <p:cNvCxnSpPr>
            <a:cxnSpLocks noChangeShapeType="1"/>
            <a:endCxn id="9728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21" name="AutoShape 41"/>
          <p:cNvCxnSpPr>
            <a:cxnSpLocks noChangeShapeType="1"/>
            <a:stCxn id="97297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7322" name="AutoShape 42"/>
          <p:cNvCxnSpPr>
            <a:cxnSpLocks noChangeShapeType="1"/>
            <a:endCxn id="97298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732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7324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7325" name="Oval 45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7326" name="Oval 46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7327" name="Oval 47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7328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29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32766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8305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06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07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08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09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10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11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12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8313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8314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15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8316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8317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8318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8319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8320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21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2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832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832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832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832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832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832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2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833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833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833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833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833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8335" name="AutoShape 31"/>
          <p:cNvCxnSpPr>
            <a:cxnSpLocks noChangeShapeType="1"/>
            <a:stCxn id="98311" idx="6"/>
            <a:endCxn id="9830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36" name="AutoShape 32"/>
          <p:cNvCxnSpPr>
            <a:cxnSpLocks noChangeShapeType="1"/>
            <a:endCxn id="98321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37" name="AutoShape 33"/>
          <p:cNvCxnSpPr>
            <a:cxnSpLocks noChangeShapeType="1"/>
            <a:stCxn id="98310" idx="6"/>
            <a:endCxn id="9830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38" name="AutoShape 34"/>
          <p:cNvCxnSpPr>
            <a:cxnSpLocks noChangeShapeType="1"/>
            <a:endCxn id="98306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39" name="AutoShape 35"/>
          <p:cNvCxnSpPr>
            <a:cxnSpLocks noChangeShapeType="1"/>
            <a:stCxn id="98308" idx="6"/>
            <a:endCxn id="9830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0" name="AutoShape 36"/>
          <p:cNvCxnSpPr>
            <a:cxnSpLocks noChangeShapeType="1"/>
            <a:endCxn id="98322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1" name="AutoShape 37"/>
          <p:cNvCxnSpPr>
            <a:cxnSpLocks noChangeShapeType="1"/>
            <a:stCxn id="9831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2" name="AutoShape 38"/>
          <p:cNvCxnSpPr>
            <a:cxnSpLocks noChangeShapeType="1"/>
            <a:endCxn id="9830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3" name="AutoShape 39"/>
          <p:cNvCxnSpPr>
            <a:cxnSpLocks noChangeShapeType="1"/>
            <a:stCxn id="9830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4" name="AutoShape 40"/>
          <p:cNvCxnSpPr>
            <a:cxnSpLocks noChangeShapeType="1"/>
            <a:endCxn id="9830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5" name="AutoShape 41"/>
          <p:cNvCxnSpPr>
            <a:cxnSpLocks noChangeShapeType="1"/>
            <a:stCxn id="98321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8346" name="AutoShape 42"/>
          <p:cNvCxnSpPr>
            <a:cxnSpLocks noChangeShapeType="1"/>
            <a:endCxn id="98322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834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8348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8349" name="Oval 45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8350" name="Oval 46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8351" name="Oval 47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8352" name="Oval 48"/>
          <p:cNvSpPr>
            <a:spLocks noChangeArrowheads="1"/>
          </p:cNvSpPr>
          <p:nvPr/>
        </p:nvSpPr>
        <p:spPr bwMode="auto">
          <a:xfrm>
            <a:off x="259632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8353" name="Rectangle 49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54" name="Rectangle 50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96480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9329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30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31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32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33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34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35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36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5?</a:t>
            </a:r>
          </a:p>
        </p:txBody>
      </p:sp>
      <p:sp>
        <p:nvSpPr>
          <p:cNvPr id="99337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99338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39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99340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99341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9342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9343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9344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45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4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9934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934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934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935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935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935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5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935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935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935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935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9935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99359" name="AutoShape 31"/>
          <p:cNvCxnSpPr>
            <a:cxnSpLocks noChangeShapeType="1"/>
            <a:stCxn id="99335" idx="6"/>
            <a:endCxn id="9933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0" name="AutoShape 32"/>
          <p:cNvCxnSpPr>
            <a:cxnSpLocks noChangeShapeType="1"/>
            <a:endCxn id="99345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1" name="AutoShape 33"/>
          <p:cNvCxnSpPr>
            <a:cxnSpLocks noChangeShapeType="1"/>
            <a:stCxn id="99334" idx="6"/>
            <a:endCxn id="9933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2" name="AutoShape 34"/>
          <p:cNvCxnSpPr>
            <a:cxnSpLocks noChangeShapeType="1"/>
            <a:endCxn id="99330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3" name="AutoShape 35"/>
          <p:cNvCxnSpPr>
            <a:cxnSpLocks noChangeShapeType="1"/>
            <a:stCxn id="99332" idx="6"/>
            <a:endCxn id="9932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4" name="AutoShape 36"/>
          <p:cNvCxnSpPr>
            <a:cxnSpLocks noChangeShapeType="1"/>
            <a:endCxn id="99346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5" name="AutoShape 37"/>
          <p:cNvCxnSpPr>
            <a:cxnSpLocks noChangeShapeType="1"/>
            <a:stCxn id="9933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6" name="AutoShape 38"/>
          <p:cNvCxnSpPr>
            <a:cxnSpLocks noChangeShapeType="1"/>
            <a:endCxn id="9933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7" name="AutoShape 39"/>
          <p:cNvCxnSpPr>
            <a:cxnSpLocks noChangeShapeType="1"/>
            <a:stCxn id="9932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8" name="AutoShape 40"/>
          <p:cNvCxnSpPr>
            <a:cxnSpLocks noChangeShapeType="1"/>
            <a:endCxn id="9933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69" name="AutoShape 41"/>
          <p:cNvCxnSpPr>
            <a:cxnSpLocks noChangeShapeType="1"/>
            <a:stCxn id="99345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99370" name="AutoShape 42"/>
          <p:cNvCxnSpPr>
            <a:cxnSpLocks noChangeShapeType="1"/>
            <a:endCxn id="99346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937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99372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99373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99374" name="Oval 46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99375" name="Oval 47"/>
          <p:cNvSpPr>
            <a:spLocks noChangeArrowheads="1"/>
          </p:cNvSpPr>
          <p:nvPr/>
        </p:nvSpPr>
        <p:spPr bwMode="auto">
          <a:xfrm>
            <a:off x="259632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99376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77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83976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0353" name="Oval 1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54" name="Oval 2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55" name="Oval 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56" name="Oval 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57" name="Oval 5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58" name="Oval 6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59" name="Oval 7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60" name="Oval 8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036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0362" name="Oval 10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63" name="Oval 11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0364" name="Oval 12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0365" name="Oval 1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0366" name="Oval 14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0367" name="Oval 15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0368" name="Oval 16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69" name="Oval 17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7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037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037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037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037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037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037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37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037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037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038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038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038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0383" name="AutoShape 31"/>
          <p:cNvCxnSpPr>
            <a:cxnSpLocks noChangeShapeType="1"/>
            <a:stCxn id="100359" idx="6"/>
            <a:endCxn id="10035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4" name="AutoShape 32"/>
          <p:cNvCxnSpPr>
            <a:cxnSpLocks noChangeShapeType="1"/>
            <a:endCxn id="100369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5" name="AutoShape 33"/>
          <p:cNvCxnSpPr>
            <a:cxnSpLocks noChangeShapeType="1"/>
            <a:stCxn id="100358" idx="6"/>
            <a:endCxn id="10035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6" name="AutoShape 34"/>
          <p:cNvCxnSpPr>
            <a:cxnSpLocks noChangeShapeType="1"/>
            <a:endCxn id="10035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7" name="AutoShape 35"/>
          <p:cNvCxnSpPr>
            <a:cxnSpLocks noChangeShapeType="1"/>
            <a:stCxn id="100356" idx="6"/>
            <a:endCxn id="10035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8" name="AutoShape 36"/>
          <p:cNvCxnSpPr>
            <a:cxnSpLocks noChangeShapeType="1"/>
            <a:endCxn id="100370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89" name="AutoShape 37"/>
          <p:cNvCxnSpPr>
            <a:cxnSpLocks noChangeShapeType="1"/>
            <a:stCxn id="10035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90" name="AutoShape 38"/>
          <p:cNvCxnSpPr>
            <a:cxnSpLocks noChangeShapeType="1"/>
            <a:endCxn id="10035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91" name="AutoShape 39"/>
          <p:cNvCxnSpPr>
            <a:cxnSpLocks noChangeShapeType="1"/>
            <a:stCxn id="10035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92" name="AutoShape 40"/>
          <p:cNvCxnSpPr>
            <a:cxnSpLocks noChangeShapeType="1"/>
            <a:endCxn id="10035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93" name="AutoShape 41"/>
          <p:cNvCxnSpPr>
            <a:cxnSpLocks noChangeShapeType="1"/>
            <a:stCxn id="100369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0394" name="AutoShape 42"/>
          <p:cNvCxnSpPr>
            <a:cxnSpLocks noChangeShapeType="1"/>
            <a:endCxn id="100370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039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0396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0397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0398" name="Oval 46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0399" name="Oval 47"/>
          <p:cNvSpPr>
            <a:spLocks noChangeArrowheads="1"/>
          </p:cNvSpPr>
          <p:nvPr/>
        </p:nvSpPr>
        <p:spPr bwMode="auto">
          <a:xfrm>
            <a:off x="259632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00400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01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45552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1377" name="Oval 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78" name="Oval 2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79" name="Oval 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80" name="Oval 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81" name="Oval 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82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83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84" name="Oval 8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85" name="Oval 9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1386" name="Oval 10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1387" name="Oval 1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1388" name="Oval 1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1389" name="Oval 1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1390" name="Oval 14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1391" name="Oval 1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1392" name="Oval 16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1393" name="Oval 17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9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139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139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139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139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140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0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140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140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140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140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140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1407" name="AutoShape 31"/>
          <p:cNvCxnSpPr>
            <a:cxnSpLocks noChangeShapeType="1"/>
            <a:stCxn id="101384" idx="6"/>
            <a:endCxn id="101382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08" name="AutoShape 32"/>
          <p:cNvCxnSpPr>
            <a:cxnSpLocks noChangeShapeType="1"/>
            <a:endCxn id="101377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09" name="AutoShape 33"/>
          <p:cNvCxnSpPr>
            <a:cxnSpLocks noChangeShapeType="1"/>
            <a:stCxn id="101383" idx="6"/>
            <a:endCxn id="101380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10" name="AutoShape 34"/>
          <p:cNvCxnSpPr>
            <a:cxnSpLocks noChangeShapeType="1"/>
            <a:endCxn id="101379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11" name="AutoShape 35"/>
          <p:cNvCxnSpPr>
            <a:cxnSpLocks noChangeShapeType="1"/>
            <a:stCxn id="101381" idx="6"/>
            <a:endCxn id="101378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12" name="AutoShape 36"/>
          <p:cNvCxnSpPr>
            <a:cxnSpLocks noChangeShapeType="1"/>
            <a:endCxn id="101394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13" name="AutoShape 37"/>
          <p:cNvCxnSpPr>
            <a:cxnSpLocks noChangeShapeType="1"/>
            <a:stCxn id="101384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14" name="AutoShape 38"/>
          <p:cNvCxnSpPr>
            <a:cxnSpLocks noChangeShapeType="1"/>
            <a:endCxn id="101381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15" name="AutoShape 39"/>
          <p:cNvCxnSpPr>
            <a:cxnSpLocks noChangeShapeType="1"/>
            <a:stCxn id="101378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16" name="AutoShape 40"/>
          <p:cNvCxnSpPr>
            <a:cxnSpLocks noChangeShapeType="1"/>
            <a:endCxn id="101382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17" name="AutoShape 41"/>
          <p:cNvCxnSpPr>
            <a:cxnSpLocks noChangeShapeType="1"/>
            <a:stCxn id="101377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1418" name="AutoShape 42"/>
          <p:cNvCxnSpPr>
            <a:cxnSpLocks noChangeShapeType="1"/>
            <a:endCxn id="101394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141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1420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1421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1422" name="Oval 46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1423" name="Oval 47"/>
          <p:cNvSpPr>
            <a:spLocks noChangeArrowheads="1"/>
          </p:cNvSpPr>
          <p:nvPr/>
        </p:nvSpPr>
        <p:spPr bwMode="auto">
          <a:xfrm>
            <a:off x="259632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01424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25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45785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658" y="-88510"/>
            <a:ext cx="13679280" cy="69465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281" y="5334396"/>
            <a:ext cx="2782871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 smtClean="0"/>
              <a:t>Try it in real </a:t>
            </a:r>
            <a:r>
              <a:rPr kumimoji="1" lang="en-US" altLang="zh-CN" sz="3000" dirty="0" err="1" smtClean="0"/>
              <a:t>ife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6540536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2401" name="Oval 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02" name="Oval 2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03" name="Oval 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04" name="Oval 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05" name="Oval 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06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07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08" name="Oval 8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09" name="Oval 9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2410" name="Oval 10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2411" name="Oval 1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2412" name="Oval 1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2413" name="Oval 1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2414" name="Oval 14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2415" name="Oval 1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2416" name="Oval 16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2417" name="Oval 17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1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241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242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242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242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242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2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242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242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242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242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2431" name="AutoShape 31"/>
          <p:cNvCxnSpPr>
            <a:cxnSpLocks noChangeShapeType="1"/>
            <a:stCxn id="102408" idx="6"/>
            <a:endCxn id="102406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32" name="AutoShape 32"/>
          <p:cNvCxnSpPr>
            <a:cxnSpLocks noChangeShapeType="1"/>
            <a:endCxn id="102401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33" name="AutoShape 33"/>
          <p:cNvCxnSpPr>
            <a:cxnSpLocks noChangeShapeType="1"/>
            <a:stCxn id="102407" idx="6"/>
            <a:endCxn id="102404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34" name="AutoShape 34"/>
          <p:cNvCxnSpPr>
            <a:cxnSpLocks noChangeShapeType="1"/>
            <a:endCxn id="102403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35" name="AutoShape 35"/>
          <p:cNvCxnSpPr>
            <a:cxnSpLocks noChangeShapeType="1"/>
            <a:stCxn id="102405" idx="6"/>
            <a:endCxn id="102402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36" name="AutoShape 36"/>
          <p:cNvCxnSpPr>
            <a:cxnSpLocks noChangeShapeType="1"/>
            <a:endCxn id="102418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37" name="AutoShape 37"/>
          <p:cNvCxnSpPr>
            <a:cxnSpLocks noChangeShapeType="1"/>
            <a:stCxn id="102408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38" name="AutoShape 38"/>
          <p:cNvCxnSpPr>
            <a:cxnSpLocks noChangeShapeType="1"/>
            <a:endCxn id="102405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39" name="AutoShape 39"/>
          <p:cNvCxnSpPr>
            <a:cxnSpLocks noChangeShapeType="1"/>
            <a:stCxn id="102402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40" name="AutoShape 40"/>
          <p:cNvCxnSpPr>
            <a:cxnSpLocks noChangeShapeType="1"/>
            <a:endCxn id="102406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41" name="AutoShape 41"/>
          <p:cNvCxnSpPr>
            <a:cxnSpLocks noChangeShapeType="1"/>
            <a:stCxn id="102401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2442" name="AutoShape 42"/>
          <p:cNvCxnSpPr>
            <a:cxnSpLocks noChangeShapeType="1"/>
            <a:endCxn id="102418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244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2444" name="Oval 44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2445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2446" name="Oval 46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2447" name="Oval 47"/>
          <p:cNvSpPr>
            <a:spLocks noChangeArrowheads="1"/>
          </p:cNvSpPr>
          <p:nvPr/>
        </p:nvSpPr>
        <p:spPr bwMode="auto">
          <a:xfrm>
            <a:off x="259632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02448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49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899450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3425" name="Oval 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26" name="Oval 2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27" name="Oval 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28" name="Oval 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29" name="Oval 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30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31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32" name="Oval 8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33" name="Oval 9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3434" name="Oval 10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3435" name="Oval 1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3436" name="Oval 1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3437" name="Oval 1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3438" name="Oval 14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3439" name="Oval 1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3440" name="Oval 16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3441" name="Oval 17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4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344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344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344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344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344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344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4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345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345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345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345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345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3455" name="AutoShape 31"/>
          <p:cNvCxnSpPr>
            <a:cxnSpLocks noChangeShapeType="1"/>
            <a:stCxn id="103432" idx="6"/>
            <a:endCxn id="103430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56" name="AutoShape 32"/>
          <p:cNvCxnSpPr>
            <a:cxnSpLocks noChangeShapeType="1"/>
            <a:endCxn id="103425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57" name="AutoShape 33"/>
          <p:cNvCxnSpPr>
            <a:cxnSpLocks noChangeShapeType="1"/>
            <a:stCxn id="103431" idx="6"/>
            <a:endCxn id="103428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58" name="AutoShape 34"/>
          <p:cNvCxnSpPr>
            <a:cxnSpLocks noChangeShapeType="1"/>
            <a:endCxn id="103427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59" name="AutoShape 35"/>
          <p:cNvCxnSpPr>
            <a:cxnSpLocks noChangeShapeType="1"/>
            <a:stCxn id="103429" idx="6"/>
            <a:endCxn id="103426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60" name="AutoShape 36"/>
          <p:cNvCxnSpPr>
            <a:cxnSpLocks noChangeShapeType="1"/>
            <a:endCxn id="103442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61" name="AutoShape 37"/>
          <p:cNvCxnSpPr>
            <a:cxnSpLocks noChangeShapeType="1"/>
            <a:stCxn id="103432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62" name="AutoShape 38"/>
          <p:cNvCxnSpPr>
            <a:cxnSpLocks noChangeShapeType="1"/>
            <a:endCxn id="103429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63" name="AutoShape 39"/>
          <p:cNvCxnSpPr>
            <a:cxnSpLocks noChangeShapeType="1"/>
            <a:stCxn id="103426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64" name="AutoShape 40"/>
          <p:cNvCxnSpPr>
            <a:cxnSpLocks noChangeShapeType="1"/>
            <a:endCxn id="103430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65" name="AutoShape 41"/>
          <p:cNvCxnSpPr>
            <a:cxnSpLocks noChangeShapeType="1"/>
            <a:stCxn id="103425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3466" name="AutoShape 42"/>
          <p:cNvCxnSpPr>
            <a:cxnSpLocks noChangeShapeType="1"/>
            <a:endCxn id="103442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346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3468" name="Oval 44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3469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3470" name="Oval 46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3471" name="Oval 47"/>
          <p:cNvSpPr>
            <a:spLocks noChangeArrowheads="1"/>
          </p:cNvSpPr>
          <p:nvPr/>
        </p:nvSpPr>
        <p:spPr bwMode="auto">
          <a:xfrm>
            <a:off x="259632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03472" name="Oval 48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74" name="Rectangle 50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278503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4449" name="Oval 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50" name="Oval 2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51" name="Oval 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52" name="Oval 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53" name="Oval 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54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55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56" name="Oval 8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57" name="Oval 9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4458" name="Oval 10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4459" name="Oval 1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4460" name="Oval 1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4461" name="Oval 1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4462" name="Oval 14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4463" name="Oval 1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4464" name="Oval 16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4465" name="Oval 17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6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446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446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446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447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447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447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47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447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447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447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447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447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4479" name="AutoShape 31"/>
          <p:cNvCxnSpPr>
            <a:cxnSpLocks noChangeShapeType="1"/>
            <a:stCxn id="104456" idx="6"/>
            <a:endCxn id="104454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0" name="AutoShape 32"/>
          <p:cNvCxnSpPr>
            <a:cxnSpLocks noChangeShapeType="1"/>
            <a:endCxn id="104449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1" name="AutoShape 33"/>
          <p:cNvCxnSpPr>
            <a:cxnSpLocks noChangeShapeType="1"/>
            <a:stCxn id="104455" idx="6"/>
            <a:endCxn id="104452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2" name="AutoShape 34"/>
          <p:cNvCxnSpPr>
            <a:cxnSpLocks noChangeShapeType="1"/>
            <a:endCxn id="104451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3" name="AutoShape 35"/>
          <p:cNvCxnSpPr>
            <a:cxnSpLocks noChangeShapeType="1"/>
            <a:stCxn id="104453" idx="6"/>
            <a:endCxn id="104450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4" name="AutoShape 36"/>
          <p:cNvCxnSpPr>
            <a:cxnSpLocks noChangeShapeType="1"/>
            <a:endCxn id="104466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5" name="AutoShape 37"/>
          <p:cNvCxnSpPr>
            <a:cxnSpLocks noChangeShapeType="1"/>
            <a:stCxn id="104456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6" name="AutoShape 38"/>
          <p:cNvCxnSpPr>
            <a:cxnSpLocks noChangeShapeType="1"/>
            <a:endCxn id="104453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7" name="AutoShape 39"/>
          <p:cNvCxnSpPr>
            <a:cxnSpLocks noChangeShapeType="1"/>
            <a:stCxn id="104450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8" name="AutoShape 40"/>
          <p:cNvCxnSpPr>
            <a:cxnSpLocks noChangeShapeType="1"/>
            <a:endCxn id="104454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89" name="AutoShape 41"/>
          <p:cNvCxnSpPr>
            <a:cxnSpLocks noChangeShapeType="1"/>
            <a:stCxn id="104449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4490" name="AutoShape 42"/>
          <p:cNvCxnSpPr>
            <a:cxnSpLocks noChangeShapeType="1"/>
            <a:endCxn id="104466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449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4492" name="Oval 44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4493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4494" name="Oval 46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4495" name="Oval 47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4496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497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715809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5473" name="Oval 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74" name="Oval 2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75" name="Oval 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76" name="Oval 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77" name="Oval 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78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79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80" name="Oval 8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81" name="Oval 9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5482" name="Oval 10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5483" name="Oval 1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5484" name="Oval 1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5485" name="Oval 1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5486" name="Oval 14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5487" name="Oval 1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5488" name="Oval 16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5489" name="Oval 17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9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549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549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549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549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549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549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49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549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549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550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550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5503" name="AutoShape 31"/>
          <p:cNvCxnSpPr>
            <a:cxnSpLocks noChangeShapeType="1"/>
            <a:stCxn id="105480" idx="6"/>
            <a:endCxn id="105478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04" name="AutoShape 32"/>
          <p:cNvCxnSpPr>
            <a:cxnSpLocks noChangeShapeType="1"/>
            <a:endCxn id="105473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05" name="AutoShape 33"/>
          <p:cNvCxnSpPr>
            <a:cxnSpLocks noChangeShapeType="1"/>
            <a:stCxn id="105479" idx="6"/>
            <a:endCxn id="105476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06" name="AutoShape 34"/>
          <p:cNvCxnSpPr>
            <a:cxnSpLocks noChangeShapeType="1"/>
            <a:endCxn id="105475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07" name="AutoShape 35"/>
          <p:cNvCxnSpPr>
            <a:cxnSpLocks noChangeShapeType="1"/>
            <a:stCxn id="105477" idx="6"/>
            <a:endCxn id="105474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08" name="AutoShape 36"/>
          <p:cNvCxnSpPr>
            <a:cxnSpLocks noChangeShapeType="1"/>
            <a:endCxn id="105490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09" name="AutoShape 37"/>
          <p:cNvCxnSpPr>
            <a:cxnSpLocks noChangeShapeType="1"/>
            <a:stCxn id="105480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10" name="AutoShape 38"/>
          <p:cNvCxnSpPr>
            <a:cxnSpLocks noChangeShapeType="1"/>
            <a:endCxn id="105477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11" name="AutoShape 39"/>
          <p:cNvCxnSpPr>
            <a:cxnSpLocks noChangeShapeType="1"/>
            <a:stCxn id="105474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12" name="AutoShape 40"/>
          <p:cNvCxnSpPr>
            <a:cxnSpLocks noChangeShapeType="1"/>
            <a:endCxn id="105478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13" name="AutoShape 41"/>
          <p:cNvCxnSpPr>
            <a:cxnSpLocks noChangeShapeType="1"/>
            <a:stCxn id="105473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5514" name="AutoShape 42"/>
          <p:cNvCxnSpPr>
            <a:cxnSpLocks noChangeShapeType="1"/>
            <a:endCxn id="105490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551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5516" name="Oval 44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5517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5518" name="Oval 46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5519" name="Oval 47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5520" name="Oval 48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05521" name="Rectangle 49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22" name="Rectangle 50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648266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6497" name="Oval 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498" name="Oval 2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499" name="Oval 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500" name="Oval 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501" name="Oval 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502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503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504" name="Oval 8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505" name="Oval 9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6506" name="Oval 10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6507" name="Oval 1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6508" name="Oval 1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6509" name="Oval 1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6510" name="Oval 14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6511" name="Oval 1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6512" name="Oval 16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6513" name="Oval 17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51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651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651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651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651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651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652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2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652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652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652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652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652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6527" name="AutoShape 31"/>
          <p:cNvCxnSpPr>
            <a:cxnSpLocks noChangeShapeType="1"/>
            <a:stCxn id="106504" idx="6"/>
            <a:endCxn id="106502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28" name="AutoShape 32"/>
          <p:cNvCxnSpPr>
            <a:cxnSpLocks noChangeShapeType="1"/>
            <a:endCxn id="106497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29" name="AutoShape 33"/>
          <p:cNvCxnSpPr>
            <a:cxnSpLocks noChangeShapeType="1"/>
            <a:stCxn id="106503" idx="6"/>
            <a:endCxn id="106500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30" name="AutoShape 34"/>
          <p:cNvCxnSpPr>
            <a:cxnSpLocks noChangeShapeType="1"/>
            <a:endCxn id="106499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31" name="AutoShape 35"/>
          <p:cNvCxnSpPr>
            <a:cxnSpLocks noChangeShapeType="1"/>
            <a:stCxn id="106501" idx="6"/>
            <a:endCxn id="106498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32" name="AutoShape 36"/>
          <p:cNvCxnSpPr>
            <a:cxnSpLocks noChangeShapeType="1"/>
            <a:endCxn id="106514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33" name="AutoShape 37"/>
          <p:cNvCxnSpPr>
            <a:cxnSpLocks noChangeShapeType="1"/>
            <a:stCxn id="106504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34" name="AutoShape 38"/>
          <p:cNvCxnSpPr>
            <a:cxnSpLocks noChangeShapeType="1"/>
            <a:endCxn id="106501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35" name="AutoShape 39"/>
          <p:cNvCxnSpPr>
            <a:cxnSpLocks noChangeShapeType="1"/>
            <a:stCxn id="106498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36" name="AutoShape 40"/>
          <p:cNvCxnSpPr>
            <a:cxnSpLocks noChangeShapeType="1"/>
            <a:endCxn id="106502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37" name="AutoShape 41"/>
          <p:cNvCxnSpPr>
            <a:cxnSpLocks noChangeShapeType="1"/>
            <a:stCxn id="106497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6538" name="AutoShape 42"/>
          <p:cNvCxnSpPr>
            <a:cxnSpLocks noChangeShapeType="1"/>
            <a:endCxn id="106514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653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6540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6541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6542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6543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06544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45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116612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7521" name="Oval 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22" name="Oval 2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23" name="Oval 3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24" name="Oval 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26" name="Oval 6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27" name="Oval 7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28" name="Oval 8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29" name="Oval 9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7530" name="Oval 10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7531" name="Oval 11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7532" name="Oval 12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7533" name="Oval 13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7534" name="Oval 14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07535" name="Oval 15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7536" name="Oval 16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7537" name="Oval 17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3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753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754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754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754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754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4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754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754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754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754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755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7551" name="AutoShape 31"/>
          <p:cNvCxnSpPr>
            <a:cxnSpLocks noChangeShapeType="1"/>
            <a:stCxn id="107528" idx="6"/>
            <a:endCxn id="107526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52" name="AutoShape 32"/>
          <p:cNvCxnSpPr>
            <a:cxnSpLocks noChangeShapeType="1"/>
            <a:endCxn id="107521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53" name="AutoShape 33"/>
          <p:cNvCxnSpPr>
            <a:cxnSpLocks noChangeShapeType="1"/>
            <a:stCxn id="107527" idx="6"/>
            <a:endCxn id="107524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54" name="AutoShape 34"/>
          <p:cNvCxnSpPr>
            <a:cxnSpLocks noChangeShapeType="1"/>
            <a:endCxn id="107523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55" name="AutoShape 35"/>
          <p:cNvCxnSpPr>
            <a:cxnSpLocks noChangeShapeType="1"/>
            <a:stCxn id="107525" idx="6"/>
            <a:endCxn id="107522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56" name="AutoShape 36"/>
          <p:cNvCxnSpPr>
            <a:cxnSpLocks noChangeShapeType="1"/>
            <a:endCxn id="107538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57" name="AutoShape 37"/>
          <p:cNvCxnSpPr>
            <a:cxnSpLocks noChangeShapeType="1"/>
            <a:stCxn id="107528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58" name="AutoShape 38"/>
          <p:cNvCxnSpPr>
            <a:cxnSpLocks noChangeShapeType="1"/>
            <a:endCxn id="107525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59" name="AutoShape 39"/>
          <p:cNvCxnSpPr>
            <a:cxnSpLocks noChangeShapeType="1"/>
            <a:stCxn id="107522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60" name="AutoShape 40"/>
          <p:cNvCxnSpPr>
            <a:cxnSpLocks noChangeShapeType="1"/>
            <a:endCxn id="107526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61" name="AutoShape 41"/>
          <p:cNvCxnSpPr>
            <a:cxnSpLocks noChangeShapeType="1"/>
            <a:stCxn id="107521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7562" name="AutoShape 42"/>
          <p:cNvCxnSpPr>
            <a:cxnSpLocks noChangeShapeType="1"/>
            <a:endCxn id="107538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756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7564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7565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7566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7567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07568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69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91785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8545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8546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8547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8548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8549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8550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8551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8552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8553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8554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8555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8556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8557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8558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8559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8560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856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856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0856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856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856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6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857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857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857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857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857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8575" name="AutoShape 31"/>
          <p:cNvCxnSpPr>
            <a:cxnSpLocks noChangeShapeType="1"/>
            <a:stCxn id="108553" idx="6"/>
            <a:endCxn id="10855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76" name="AutoShape 32"/>
          <p:cNvCxnSpPr>
            <a:cxnSpLocks noChangeShapeType="1"/>
            <a:endCxn id="108546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77" name="AutoShape 33"/>
          <p:cNvCxnSpPr>
            <a:cxnSpLocks noChangeShapeType="1"/>
            <a:stCxn id="108552" idx="6"/>
            <a:endCxn id="10854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78" name="AutoShape 34"/>
          <p:cNvCxnSpPr>
            <a:cxnSpLocks noChangeShapeType="1"/>
            <a:endCxn id="108548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79" name="AutoShape 35"/>
          <p:cNvCxnSpPr>
            <a:cxnSpLocks noChangeShapeType="1"/>
            <a:stCxn id="108550" idx="6"/>
            <a:endCxn id="10854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80" name="AutoShape 36"/>
          <p:cNvCxnSpPr>
            <a:cxnSpLocks noChangeShapeType="1"/>
            <a:endCxn id="108545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81" name="AutoShape 37"/>
          <p:cNvCxnSpPr>
            <a:cxnSpLocks noChangeShapeType="1"/>
            <a:stCxn id="10855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82" name="AutoShape 38"/>
          <p:cNvCxnSpPr>
            <a:cxnSpLocks noChangeShapeType="1"/>
            <a:endCxn id="10855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83" name="AutoShape 39"/>
          <p:cNvCxnSpPr>
            <a:cxnSpLocks noChangeShapeType="1"/>
            <a:stCxn id="10854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84" name="AutoShape 40"/>
          <p:cNvCxnSpPr>
            <a:cxnSpLocks noChangeShapeType="1"/>
            <a:endCxn id="10855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85" name="AutoShape 41"/>
          <p:cNvCxnSpPr>
            <a:cxnSpLocks noChangeShapeType="1"/>
            <a:stCxn id="108546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8586" name="AutoShape 42"/>
          <p:cNvCxnSpPr>
            <a:cxnSpLocks noChangeShapeType="1"/>
            <a:endCxn id="108545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858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8588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8589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8590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8591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08592" name="Oval 48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08593" name="Rectangle 49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94" name="Rectangle 50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655763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9569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9570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9571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9572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9573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9574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9575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9576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9577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09578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09579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09580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9581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09582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09583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9584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958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958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0958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958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958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959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959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959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59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959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959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959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959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0959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09599" name="AutoShape 31"/>
          <p:cNvCxnSpPr>
            <a:cxnSpLocks noChangeShapeType="1"/>
            <a:stCxn id="109577" idx="6"/>
            <a:endCxn id="10957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0" name="AutoShape 32"/>
          <p:cNvCxnSpPr>
            <a:cxnSpLocks noChangeShapeType="1"/>
            <a:endCxn id="109570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1" name="AutoShape 33"/>
          <p:cNvCxnSpPr>
            <a:cxnSpLocks noChangeShapeType="1"/>
            <a:stCxn id="109576" idx="6"/>
            <a:endCxn id="10957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2" name="AutoShape 34"/>
          <p:cNvCxnSpPr>
            <a:cxnSpLocks noChangeShapeType="1"/>
            <a:endCxn id="109572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3" name="AutoShape 35"/>
          <p:cNvCxnSpPr>
            <a:cxnSpLocks noChangeShapeType="1"/>
            <a:stCxn id="109574" idx="6"/>
            <a:endCxn id="10957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4" name="AutoShape 36"/>
          <p:cNvCxnSpPr>
            <a:cxnSpLocks noChangeShapeType="1"/>
            <a:endCxn id="109569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5" name="AutoShape 37"/>
          <p:cNvCxnSpPr>
            <a:cxnSpLocks noChangeShapeType="1"/>
            <a:stCxn id="10957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6" name="AutoShape 38"/>
          <p:cNvCxnSpPr>
            <a:cxnSpLocks noChangeShapeType="1"/>
            <a:endCxn id="10957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7" name="AutoShape 39"/>
          <p:cNvCxnSpPr>
            <a:cxnSpLocks noChangeShapeType="1"/>
            <a:stCxn id="10957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8" name="AutoShape 40"/>
          <p:cNvCxnSpPr>
            <a:cxnSpLocks noChangeShapeType="1"/>
            <a:endCxn id="10957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09" name="AutoShape 41"/>
          <p:cNvCxnSpPr>
            <a:cxnSpLocks noChangeShapeType="1"/>
            <a:stCxn id="109570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9610" name="AutoShape 42"/>
          <p:cNvCxnSpPr>
            <a:cxnSpLocks noChangeShapeType="1"/>
            <a:endCxn id="109569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961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09612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09613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09614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09615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09616" name="Oval 48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09617" name="Rectangle 49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18" name="Oval 50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09619" name="Rectangle 51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369076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0593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0594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0595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0596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0597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0598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0599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0600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060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0602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0603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0604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0605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0606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0607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0608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1060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061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061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061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061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061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061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061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1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061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061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062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062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0623" name="AutoShape 31"/>
          <p:cNvCxnSpPr>
            <a:cxnSpLocks noChangeShapeType="1"/>
            <a:stCxn id="110601" idx="6"/>
            <a:endCxn id="11059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24" name="AutoShape 32"/>
          <p:cNvCxnSpPr>
            <a:cxnSpLocks noChangeShapeType="1"/>
            <a:endCxn id="110594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25" name="AutoShape 33"/>
          <p:cNvCxnSpPr>
            <a:cxnSpLocks noChangeShapeType="1"/>
            <a:stCxn id="110600" idx="6"/>
            <a:endCxn id="11059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26" name="AutoShape 34"/>
          <p:cNvCxnSpPr>
            <a:cxnSpLocks noChangeShapeType="1"/>
            <a:endCxn id="110596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27" name="AutoShape 35"/>
          <p:cNvCxnSpPr>
            <a:cxnSpLocks noChangeShapeType="1"/>
            <a:stCxn id="110598" idx="6"/>
            <a:endCxn id="11059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28" name="AutoShape 36"/>
          <p:cNvCxnSpPr>
            <a:cxnSpLocks noChangeShapeType="1"/>
            <a:endCxn id="110593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29" name="AutoShape 37"/>
          <p:cNvCxnSpPr>
            <a:cxnSpLocks noChangeShapeType="1"/>
            <a:stCxn id="11060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30" name="AutoShape 38"/>
          <p:cNvCxnSpPr>
            <a:cxnSpLocks noChangeShapeType="1"/>
            <a:endCxn id="11059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31" name="AutoShape 39"/>
          <p:cNvCxnSpPr>
            <a:cxnSpLocks noChangeShapeType="1"/>
            <a:stCxn id="11059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32" name="AutoShape 40"/>
          <p:cNvCxnSpPr>
            <a:cxnSpLocks noChangeShapeType="1"/>
            <a:endCxn id="11059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33" name="AutoShape 41"/>
          <p:cNvCxnSpPr>
            <a:cxnSpLocks noChangeShapeType="1"/>
            <a:stCxn id="110594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0634" name="AutoShape 42"/>
          <p:cNvCxnSpPr>
            <a:cxnSpLocks noChangeShapeType="1"/>
            <a:endCxn id="110593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063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0636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10637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0638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0639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0640" name="Oval 48"/>
          <p:cNvSpPr>
            <a:spLocks noChangeArrowheads="1"/>
          </p:cNvSpPr>
          <p:nvPr/>
        </p:nvSpPr>
        <p:spPr bwMode="auto">
          <a:xfrm>
            <a:off x="207360" y="47697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0641" name="Oval 4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0642" name="Rectangle 50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43" name="Oval 51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0644" name="Rectangle 52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88988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1617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1618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1619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1620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1621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1622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1623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1624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1625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1626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1627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1628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1629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163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163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163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163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163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163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163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163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163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163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164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4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164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164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164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164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164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1647" name="AutoShape 31"/>
          <p:cNvCxnSpPr>
            <a:cxnSpLocks noChangeShapeType="1"/>
            <a:stCxn id="111625" idx="6"/>
            <a:endCxn id="11162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48" name="AutoShape 32"/>
          <p:cNvCxnSpPr>
            <a:cxnSpLocks noChangeShapeType="1"/>
            <a:endCxn id="111618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49" name="AutoShape 33"/>
          <p:cNvCxnSpPr>
            <a:cxnSpLocks noChangeShapeType="1"/>
            <a:stCxn id="111624" idx="6"/>
            <a:endCxn id="11162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50" name="AutoShape 34"/>
          <p:cNvCxnSpPr>
            <a:cxnSpLocks noChangeShapeType="1"/>
            <a:endCxn id="111620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51" name="AutoShape 35"/>
          <p:cNvCxnSpPr>
            <a:cxnSpLocks noChangeShapeType="1"/>
            <a:stCxn id="111622" idx="6"/>
            <a:endCxn id="11161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52" name="AutoShape 36"/>
          <p:cNvCxnSpPr>
            <a:cxnSpLocks noChangeShapeType="1"/>
            <a:endCxn id="111617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53" name="AutoShape 37"/>
          <p:cNvCxnSpPr>
            <a:cxnSpLocks noChangeShapeType="1"/>
            <a:stCxn id="11162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54" name="AutoShape 38"/>
          <p:cNvCxnSpPr>
            <a:cxnSpLocks noChangeShapeType="1"/>
            <a:endCxn id="11162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55" name="AutoShape 39"/>
          <p:cNvCxnSpPr>
            <a:cxnSpLocks noChangeShapeType="1"/>
            <a:stCxn id="11161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56" name="AutoShape 40"/>
          <p:cNvCxnSpPr>
            <a:cxnSpLocks noChangeShapeType="1"/>
            <a:endCxn id="11162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57" name="AutoShape 41"/>
          <p:cNvCxnSpPr>
            <a:cxnSpLocks noChangeShapeType="1"/>
            <a:stCxn id="111618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1658" name="AutoShape 42"/>
          <p:cNvCxnSpPr>
            <a:cxnSpLocks noChangeShapeType="1"/>
            <a:endCxn id="111617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165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1660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12?</a:t>
            </a:r>
          </a:p>
        </p:txBody>
      </p:sp>
      <p:sp>
        <p:nvSpPr>
          <p:cNvPr id="111661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1662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1663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1664" name="Oval 48"/>
          <p:cNvSpPr>
            <a:spLocks noChangeArrowheads="1"/>
          </p:cNvSpPr>
          <p:nvPr/>
        </p:nvSpPr>
        <p:spPr bwMode="auto">
          <a:xfrm>
            <a:off x="207360" y="47697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1665" name="Oval 4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1666" name="Rectangle 50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67" name="Oval 51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1668" name="Rectangle 52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68310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Lets Try it Out!</a:t>
            </a:r>
            <a:endParaRPr kumimoji="1" lang="zh-CN" altLang="en-US" dirty="0"/>
          </a:p>
        </p:txBody>
      </p:sp>
      <p:pic>
        <p:nvPicPr>
          <p:cNvPr id="4" name="Picture 3" descr="Screen Shot 2016-02-29 at 3.30.29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5084" y="1248153"/>
            <a:ext cx="6113875" cy="47996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9671" y="6375666"/>
            <a:ext cx="4547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 action="ppaction://hlinkfile"/>
              </a:rPr>
              <a:t>cs106b.stanford.edu/handouts/</a:t>
            </a:r>
            <a:r>
              <a:rPr lang="en-US" altLang="zh-CN" dirty="0" err="1">
                <a:hlinkClick r:id="rId3" action="ppaction://hlinkfile"/>
              </a:rPr>
              <a:t>search.html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09758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2641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2642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2643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2644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2645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2646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2647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2648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2649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2650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2651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2652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2653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265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265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265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265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265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266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266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266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266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266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6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266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266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266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266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267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2671" name="AutoShape 31"/>
          <p:cNvCxnSpPr>
            <a:cxnSpLocks noChangeShapeType="1"/>
            <a:stCxn id="112649" idx="6"/>
            <a:endCxn id="11264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72" name="AutoShape 32"/>
          <p:cNvCxnSpPr>
            <a:cxnSpLocks noChangeShapeType="1"/>
            <a:endCxn id="112642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73" name="AutoShape 33"/>
          <p:cNvCxnSpPr>
            <a:cxnSpLocks noChangeShapeType="1"/>
            <a:stCxn id="112648" idx="6"/>
            <a:endCxn id="11264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74" name="AutoShape 34"/>
          <p:cNvCxnSpPr>
            <a:cxnSpLocks noChangeShapeType="1"/>
            <a:endCxn id="11264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75" name="AutoShape 35"/>
          <p:cNvCxnSpPr>
            <a:cxnSpLocks noChangeShapeType="1"/>
            <a:stCxn id="112646" idx="6"/>
            <a:endCxn id="11264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76" name="AutoShape 36"/>
          <p:cNvCxnSpPr>
            <a:cxnSpLocks noChangeShapeType="1"/>
            <a:endCxn id="112641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77" name="AutoShape 37"/>
          <p:cNvCxnSpPr>
            <a:cxnSpLocks noChangeShapeType="1"/>
            <a:stCxn id="11264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78" name="AutoShape 38"/>
          <p:cNvCxnSpPr>
            <a:cxnSpLocks noChangeShapeType="1"/>
            <a:endCxn id="11264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79" name="AutoShape 39"/>
          <p:cNvCxnSpPr>
            <a:cxnSpLocks noChangeShapeType="1"/>
            <a:stCxn id="11264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80" name="AutoShape 40"/>
          <p:cNvCxnSpPr>
            <a:cxnSpLocks noChangeShapeType="1"/>
            <a:endCxn id="11264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81" name="AutoShape 41"/>
          <p:cNvCxnSpPr>
            <a:cxnSpLocks noChangeShapeType="1"/>
            <a:stCxn id="112642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2682" name="AutoShape 42"/>
          <p:cNvCxnSpPr>
            <a:cxnSpLocks noChangeShapeType="1"/>
            <a:endCxn id="112641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268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2684" name="Oval 44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2685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2686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2687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2688" name="Oval 48"/>
          <p:cNvSpPr>
            <a:spLocks noChangeArrowheads="1"/>
          </p:cNvSpPr>
          <p:nvPr/>
        </p:nvSpPr>
        <p:spPr bwMode="auto">
          <a:xfrm>
            <a:off x="207360" y="47697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2689" name="Oval 4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2690" name="Rectangle 50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91" name="Oval 51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2692" name="Rectangle 52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317067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3665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3666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3667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3668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3669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3670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3671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3672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3673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3674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3675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3676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3677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3678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3679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3680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368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368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368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368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368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368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369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369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369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369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3695" name="AutoShape 31"/>
          <p:cNvCxnSpPr>
            <a:cxnSpLocks noChangeShapeType="1"/>
            <a:stCxn id="113673" idx="6"/>
            <a:endCxn id="11367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696" name="AutoShape 32"/>
          <p:cNvCxnSpPr>
            <a:cxnSpLocks noChangeShapeType="1"/>
            <a:endCxn id="113666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697" name="AutoShape 33"/>
          <p:cNvCxnSpPr>
            <a:cxnSpLocks noChangeShapeType="1"/>
            <a:stCxn id="113672" idx="6"/>
            <a:endCxn id="11366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698" name="AutoShape 34"/>
          <p:cNvCxnSpPr>
            <a:cxnSpLocks noChangeShapeType="1"/>
            <a:endCxn id="113668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699" name="AutoShape 35"/>
          <p:cNvCxnSpPr>
            <a:cxnSpLocks noChangeShapeType="1"/>
            <a:stCxn id="113670" idx="6"/>
            <a:endCxn id="11366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700" name="AutoShape 36"/>
          <p:cNvCxnSpPr>
            <a:cxnSpLocks noChangeShapeType="1"/>
            <a:endCxn id="113665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701" name="AutoShape 37"/>
          <p:cNvCxnSpPr>
            <a:cxnSpLocks noChangeShapeType="1"/>
            <a:stCxn id="11367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702" name="AutoShape 38"/>
          <p:cNvCxnSpPr>
            <a:cxnSpLocks noChangeShapeType="1"/>
            <a:endCxn id="11367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703" name="AutoShape 39"/>
          <p:cNvCxnSpPr>
            <a:cxnSpLocks noChangeShapeType="1"/>
            <a:stCxn id="11366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704" name="AutoShape 40"/>
          <p:cNvCxnSpPr>
            <a:cxnSpLocks noChangeShapeType="1"/>
            <a:endCxn id="11367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705" name="AutoShape 41"/>
          <p:cNvCxnSpPr>
            <a:cxnSpLocks noChangeShapeType="1"/>
            <a:stCxn id="113666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3706" name="AutoShape 42"/>
          <p:cNvCxnSpPr>
            <a:cxnSpLocks noChangeShapeType="1"/>
            <a:endCxn id="113665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370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3708" name="Oval 44"/>
          <p:cNvSpPr>
            <a:spLocks noChangeArrowheads="1"/>
          </p:cNvSpPr>
          <p:nvPr/>
        </p:nvSpPr>
        <p:spPr bwMode="auto">
          <a:xfrm>
            <a:off x="684288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3709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3710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3711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3712" name="Oval 48"/>
          <p:cNvSpPr>
            <a:spLocks noChangeArrowheads="1"/>
          </p:cNvSpPr>
          <p:nvPr/>
        </p:nvSpPr>
        <p:spPr bwMode="auto">
          <a:xfrm>
            <a:off x="207360" y="47697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3713" name="Oval 4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3714" name="Rectangle 50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15" name="Oval 51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3716" name="Rectangle 52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01912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4689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4690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4691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4692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4693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4694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4695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4696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4697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4698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4699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4700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4701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4702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4703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4704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470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470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470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471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471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471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1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471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471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471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471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471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4719" name="AutoShape 31"/>
          <p:cNvCxnSpPr>
            <a:cxnSpLocks noChangeShapeType="1"/>
            <a:stCxn id="114697" idx="6"/>
            <a:endCxn id="11469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0" name="AutoShape 32"/>
          <p:cNvCxnSpPr>
            <a:cxnSpLocks noChangeShapeType="1"/>
            <a:endCxn id="114690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1" name="AutoShape 33"/>
          <p:cNvCxnSpPr>
            <a:cxnSpLocks noChangeShapeType="1"/>
            <a:stCxn id="114696" idx="6"/>
            <a:endCxn id="11469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2" name="AutoShape 34"/>
          <p:cNvCxnSpPr>
            <a:cxnSpLocks noChangeShapeType="1"/>
            <a:endCxn id="114692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3" name="AutoShape 35"/>
          <p:cNvCxnSpPr>
            <a:cxnSpLocks noChangeShapeType="1"/>
            <a:stCxn id="114694" idx="6"/>
            <a:endCxn id="11469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4" name="AutoShape 36"/>
          <p:cNvCxnSpPr>
            <a:cxnSpLocks noChangeShapeType="1"/>
            <a:endCxn id="114689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5" name="AutoShape 37"/>
          <p:cNvCxnSpPr>
            <a:cxnSpLocks noChangeShapeType="1"/>
            <a:stCxn id="11469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6" name="AutoShape 38"/>
          <p:cNvCxnSpPr>
            <a:cxnSpLocks noChangeShapeType="1"/>
            <a:endCxn id="11469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7" name="AutoShape 39"/>
          <p:cNvCxnSpPr>
            <a:cxnSpLocks noChangeShapeType="1"/>
            <a:stCxn id="11469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8" name="AutoShape 40"/>
          <p:cNvCxnSpPr>
            <a:cxnSpLocks noChangeShapeType="1"/>
            <a:endCxn id="11469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29" name="AutoShape 41"/>
          <p:cNvCxnSpPr>
            <a:cxnSpLocks noChangeShapeType="1"/>
            <a:stCxn id="114690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4730" name="AutoShape 42"/>
          <p:cNvCxnSpPr>
            <a:cxnSpLocks noChangeShapeType="1"/>
            <a:endCxn id="114689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473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4732" name="Oval 44"/>
          <p:cNvSpPr>
            <a:spLocks noChangeArrowheads="1"/>
          </p:cNvSpPr>
          <p:nvPr/>
        </p:nvSpPr>
        <p:spPr bwMode="auto">
          <a:xfrm>
            <a:off x="684288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4733" name="Oval 45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4734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4735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4736" name="Oval 48"/>
          <p:cNvSpPr>
            <a:spLocks noChangeArrowheads="1"/>
          </p:cNvSpPr>
          <p:nvPr/>
        </p:nvSpPr>
        <p:spPr bwMode="auto">
          <a:xfrm>
            <a:off x="207360" y="47697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4737" name="Oval 4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4738" name="Rectangle 50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39" name="Oval 51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4740" name="Oval 52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4741" name="Rectangle 53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809490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5713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5714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5715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5716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5717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5718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5719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5720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572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5722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5723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5724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5725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5726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5727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5728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572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573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573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573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573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573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573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3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573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573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574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574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574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5743" name="AutoShape 31"/>
          <p:cNvCxnSpPr>
            <a:cxnSpLocks noChangeShapeType="1"/>
            <a:stCxn id="115721" idx="6"/>
            <a:endCxn id="11571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44" name="AutoShape 32"/>
          <p:cNvCxnSpPr>
            <a:cxnSpLocks noChangeShapeType="1"/>
            <a:endCxn id="115714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45" name="AutoShape 33"/>
          <p:cNvCxnSpPr>
            <a:cxnSpLocks noChangeShapeType="1"/>
            <a:stCxn id="115720" idx="6"/>
            <a:endCxn id="11571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46" name="AutoShape 34"/>
          <p:cNvCxnSpPr>
            <a:cxnSpLocks noChangeShapeType="1"/>
            <a:endCxn id="115716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47" name="AutoShape 35"/>
          <p:cNvCxnSpPr>
            <a:cxnSpLocks noChangeShapeType="1"/>
            <a:stCxn id="115718" idx="6"/>
            <a:endCxn id="11571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48" name="AutoShape 36"/>
          <p:cNvCxnSpPr>
            <a:cxnSpLocks noChangeShapeType="1"/>
            <a:endCxn id="115713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49" name="AutoShape 37"/>
          <p:cNvCxnSpPr>
            <a:cxnSpLocks noChangeShapeType="1"/>
            <a:stCxn id="11572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50" name="AutoShape 38"/>
          <p:cNvCxnSpPr>
            <a:cxnSpLocks noChangeShapeType="1"/>
            <a:endCxn id="11571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51" name="AutoShape 39"/>
          <p:cNvCxnSpPr>
            <a:cxnSpLocks noChangeShapeType="1"/>
            <a:stCxn id="11571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52" name="AutoShape 40"/>
          <p:cNvCxnSpPr>
            <a:cxnSpLocks noChangeShapeType="1"/>
            <a:endCxn id="11571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53" name="AutoShape 41"/>
          <p:cNvCxnSpPr>
            <a:cxnSpLocks noChangeShapeType="1"/>
            <a:stCxn id="115714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5754" name="AutoShape 42"/>
          <p:cNvCxnSpPr>
            <a:cxnSpLocks noChangeShapeType="1"/>
            <a:endCxn id="115713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575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5756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5757" name="Oval 45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5758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5759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5760" name="Oval 48"/>
          <p:cNvSpPr>
            <a:spLocks noChangeArrowheads="1"/>
          </p:cNvSpPr>
          <p:nvPr/>
        </p:nvSpPr>
        <p:spPr bwMode="auto">
          <a:xfrm>
            <a:off x="207360" y="47697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5761" name="Oval 49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5762" name="Rectangle 50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63" name="Oval 51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5764" name="Rectangle 52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560362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6737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6738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6739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6740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6741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6742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6743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6744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6745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6746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6747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6748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6749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675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675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675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675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675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675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675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675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675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675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676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6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676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676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676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676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676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6767" name="AutoShape 31"/>
          <p:cNvCxnSpPr>
            <a:cxnSpLocks noChangeShapeType="1"/>
            <a:stCxn id="116745" idx="6"/>
            <a:endCxn id="11674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68" name="AutoShape 32"/>
          <p:cNvCxnSpPr>
            <a:cxnSpLocks noChangeShapeType="1"/>
            <a:endCxn id="116738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69" name="AutoShape 33"/>
          <p:cNvCxnSpPr>
            <a:cxnSpLocks noChangeShapeType="1"/>
            <a:stCxn id="116744" idx="6"/>
            <a:endCxn id="11674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70" name="AutoShape 34"/>
          <p:cNvCxnSpPr>
            <a:cxnSpLocks noChangeShapeType="1"/>
            <a:endCxn id="116740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71" name="AutoShape 35"/>
          <p:cNvCxnSpPr>
            <a:cxnSpLocks noChangeShapeType="1"/>
            <a:stCxn id="116742" idx="6"/>
            <a:endCxn id="11673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72" name="AutoShape 36"/>
          <p:cNvCxnSpPr>
            <a:cxnSpLocks noChangeShapeType="1"/>
            <a:endCxn id="116737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73" name="AutoShape 37"/>
          <p:cNvCxnSpPr>
            <a:cxnSpLocks noChangeShapeType="1"/>
            <a:stCxn id="11674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74" name="AutoShape 38"/>
          <p:cNvCxnSpPr>
            <a:cxnSpLocks noChangeShapeType="1"/>
            <a:endCxn id="11674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75" name="AutoShape 39"/>
          <p:cNvCxnSpPr>
            <a:cxnSpLocks noChangeShapeType="1"/>
            <a:stCxn id="11673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76" name="AutoShape 40"/>
          <p:cNvCxnSpPr>
            <a:cxnSpLocks noChangeShapeType="1"/>
            <a:endCxn id="11674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77" name="AutoShape 41"/>
          <p:cNvCxnSpPr>
            <a:cxnSpLocks noChangeShapeType="1"/>
            <a:stCxn id="116738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6778" name="AutoShape 42"/>
          <p:cNvCxnSpPr>
            <a:cxnSpLocks noChangeShapeType="1"/>
            <a:endCxn id="116737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677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6780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6781" name="Oval 45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6782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6783" name="Oval 47"/>
          <p:cNvSpPr>
            <a:spLocks noChangeArrowheads="1"/>
          </p:cNvSpPr>
          <p:nvPr/>
        </p:nvSpPr>
        <p:spPr bwMode="auto">
          <a:xfrm>
            <a:off x="259632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6784" name="Oval 48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6785" name="Rectangle 49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86" name="Oval 50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6787" name="Rectangle 51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55330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7761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7762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7763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7764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7765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7766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7767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7768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7769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7770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7771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7772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7773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777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777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777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777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777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777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778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778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778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778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778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78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778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778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778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778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779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7791" name="AutoShape 31"/>
          <p:cNvCxnSpPr>
            <a:cxnSpLocks noChangeShapeType="1"/>
            <a:stCxn id="117769" idx="6"/>
            <a:endCxn id="11776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792" name="AutoShape 32"/>
          <p:cNvCxnSpPr>
            <a:cxnSpLocks noChangeShapeType="1"/>
            <a:endCxn id="117762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793" name="AutoShape 33"/>
          <p:cNvCxnSpPr>
            <a:cxnSpLocks noChangeShapeType="1"/>
            <a:stCxn id="117768" idx="6"/>
            <a:endCxn id="11776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794" name="AutoShape 34"/>
          <p:cNvCxnSpPr>
            <a:cxnSpLocks noChangeShapeType="1"/>
            <a:endCxn id="11776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795" name="AutoShape 35"/>
          <p:cNvCxnSpPr>
            <a:cxnSpLocks noChangeShapeType="1"/>
            <a:stCxn id="117766" idx="6"/>
            <a:endCxn id="11776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796" name="AutoShape 36"/>
          <p:cNvCxnSpPr>
            <a:cxnSpLocks noChangeShapeType="1"/>
            <a:endCxn id="117761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797" name="AutoShape 37"/>
          <p:cNvCxnSpPr>
            <a:cxnSpLocks noChangeShapeType="1"/>
            <a:stCxn id="11776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798" name="AutoShape 38"/>
          <p:cNvCxnSpPr>
            <a:cxnSpLocks noChangeShapeType="1"/>
            <a:endCxn id="11776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799" name="AutoShape 39"/>
          <p:cNvCxnSpPr>
            <a:cxnSpLocks noChangeShapeType="1"/>
            <a:stCxn id="11776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800" name="AutoShape 40"/>
          <p:cNvCxnSpPr>
            <a:cxnSpLocks noChangeShapeType="1"/>
            <a:endCxn id="11776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801" name="AutoShape 41"/>
          <p:cNvCxnSpPr>
            <a:cxnSpLocks noChangeShapeType="1"/>
            <a:stCxn id="117762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7802" name="AutoShape 42"/>
          <p:cNvCxnSpPr>
            <a:cxnSpLocks noChangeShapeType="1"/>
            <a:endCxn id="117761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780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7804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7805" name="Oval 45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7806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7807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08" name="Oval 48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7809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07919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8785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8786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8787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8788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8789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8790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8791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8792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8793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8794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8795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8796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8797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8798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8799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8800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880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880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880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880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880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880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880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880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0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881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881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881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881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881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8815" name="AutoShape 31"/>
          <p:cNvCxnSpPr>
            <a:cxnSpLocks noChangeShapeType="1"/>
            <a:stCxn id="118793" idx="6"/>
            <a:endCxn id="11879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16" name="AutoShape 32"/>
          <p:cNvCxnSpPr>
            <a:cxnSpLocks noChangeShapeType="1"/>
            <a:endCxn id="118786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17" name="AutoShape 33"/>
          <p:cNvCxnSpPr>
            <a:cxnSpLocks noChangeShapeType="1"/>
            <a:stCxn id="118792" idx="6"/>
            <a:endCxn id="11878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18" name="AutoShape 34"/>
          <p:cNvCxnSpPr>
            <a:cxnSpLocks noChangeShapeType="1"/>
            <a:endCxn id="118788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19" name="AutoShape 35"/>
          <p:cNvCxnSpPr>
            <a:cxnSpLocks noChangeShapeType="1"/>
            <a:stCxn id="118790" idx="6"/>
            <a:endCxn id="11878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20" name="AutoShape 36"/>
          <p:cNvCxnSpPr>
            <a:cxnSpLocks noChangeShapeType="1"/>
            <a:endCxn id="118785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21" name="AutoShape 37"/>
          <p:cNvCxnSpPr>
            <a:cxnSpLocks noChangeShapeType="1"/>
            <a:stCxn id="11879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22" name="AutoShape 38"/>
          <p:cNvCxnSpPr>
            <a:cxnSpLocks noChangeShapeType="1"/>
            <a:endCxn id="11879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23" name="AutoShape 39"/>
          <p:cNvCxnSpPr>
            <a:cxnSpLocks noChangeShapeType="1"/>
            <a:stCxn id="11878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24" name="AutoShape 40"/>
          <p:cNvCxnSpPr>
            <a:cxnSpLocks noChangeShapeType="1"/>
            <a:endCxn id="11879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25" name="AutoShape 41"/>
          <p:cNvCxnSpPr>
            <a:cxnSpLocks noChangeShapeType="1"/>
            <a:stCxn id="118786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8826" name="AutoShape 42"/>
          <p:cNvCxnSpPr>
            <a:cxnSpLocks noChangeShapeType="1"/>
            <a:endCxn id="118785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882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8828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8829" name="Oval 45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8830" name="Oval 46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8831" name="Oval 47"/>
          <p:cNvSpPr>
            <a:spLocks noChangeArrowheads="1"/>
          </p:cNvSpPr>
          <p:nvPr/>
        </p:nvSpPr>
        <p:spPr bwMode="auto">
          <a:xfrm>
            <a:off x="518400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8832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33" name="Oval 49"/>
          <p:cNvSpPr>
            <a:spLocks noChangeArrowheads="1"/>
          </p:cNvSpPr>
          <p:nvPr/>
        </p:nvSpPr>
        <p:spPr bwMode="auto">
          <a:xfrm>
            <a:off x="7672320" y="3732872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6527178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9809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9810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9811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9812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9813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9814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9815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9816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9817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19818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19819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19820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8?</a:t>
            </a:r>
          </a:p>
        </p:txBody>
      </p:sp>
      <p:sp>
        <p:nvSpPr>
          <p:cNvPr id="119821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19822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19823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19824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982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982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1982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982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982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983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983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983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3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983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983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983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983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1983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19839" name="AutoShape 31"/>
          <p:cNvCxnSpPr>
            <a:cxnSpLocks noChangeShapeType="1"/>
            <a:stCxn id="119817" idx="6"/>
            <a:endCxn id="11981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0" name="AutoShape 32"/>
          <p:cNvCxnSpPr>
            <a:cxnSpLocks noChangeShapeType="1"/>
            <a:endCxn id="119810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1" name="AutoShape 33"/>
          <p:cNvCxnSpPr>
            <a:cxnSpLocks noChangeShapeType="1"/>
            <a:stCxn id="119816" idx="6"/>
            <a:endCxn id="11981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2" name="AutoShape 34"/>
          <p:cNvCxnSpPr>
            <a:cxnSpLocks noChangeShapeType="1"/>
            <a:endCxn id="119812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3" name="AutoShape 35"/>
          <p:cNvCxnSpPr>
            <a:cxnSpLocks noChangeShapeType="1"/>
            <a:stCxn id="119814" idx="6"/>
            <a:endCxn id="11981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4" name="AutoShape 36"/>
          <p:cNvCxnSpPr>
            <a:cxnSpLocks noChangeShapeType="1"/>
            <a:endCxn id="119809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5" name="AutoShape 37"/>
          <p:cNvCxnSpPr>
            <a:cxnSpLocks noChangeShapeType="1"/>
            <a:stCxn id="11981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6" name="AutoShape 38"/>
          <p:cNvCxnSpPr>
            <a:cxnSpLocks noChangeShapeType="1"/>
            <a:endCxn id="11981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7" name="AutoShape 39"/>
          <p:cNvCxnSpPr>
            <a:cxnSpLocks noChangeShapeType="1"/>
            <a:stCxn id="11981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8" name="AutoShape 40"/>
          <p:cNvCxnSpPr>
            <a:cxnSpLocks noChangeShapeType="1"/>
            <a:endCxn id="11981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49" name="AutoShape 41"/>
          <p:cNvCxnSpPr>
            <a:cxnSpLocks noChangeShapeType="1"/>
            <a:stCxn id="119810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19850" name="AutoShape 42"/>
          <p:cNvCxnSpPr>
            <a:cxnSpLocks noChangeShapeType="1"/>
            <a:endCxn id="119809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1985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19852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19853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19854" name="Oval 46"/>
          <p:cNvSpPr>
            <a:spLocks noChangeArrowheads="1"/>
          </p:cNvSpPr>
          <p:nvPr/>
        </p:nvSpPr>
        <p:spPr bwMode="auto">
          <a:xfrm>
            <a:off x="518400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19855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56" name="Oval 48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6519605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0833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0834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0835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0836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0837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0838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0839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0840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084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0842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20843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20844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0845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20846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20847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0848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084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2085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085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085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085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085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085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085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5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085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085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086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086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086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20863" name="AutoShape 31"/>
          <p:cNvCxnSpPr>
            <a:cxnSpLocks noChangeShapeType="1"/>
            <a:stCxn id="120841" idx="6"/>
            <a:endCxn id="12083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64" name="AutoShape 32"/>
          <p:cNvCxnSpPr>
            <a:cxnSpLocks noChangeShapeType="1"/>
            <a:endCxn id="120834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65" name="AutoShape 33"/>
          <p:cNvCxnSpPr>
            <a:cxnSpLocks noChangeShapeType="1"/>
            <a:stCxn id="120840" idx="6"/>
            <a:endCxn id="12083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66" name="AutoShape 34"/>
          <p:cNvCxnSpPr>
            <a:cxnSpLocks noChangeShapeType="1"/>
            <a:endCxn id="120836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67" name="AutoShape 35"/>
          <p:cNvCxnSpPr>
            <a:cxnSpLocks noChangeShapeType="1"/>
            <a:stCxn id="120838" idx="6"/>
            <a:endCxn id="12083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68" name="AutoShape 36"/>
          <p:cNvCxnSpPr>
            <a:cxnSpLocks noChangeShapeType="1"/>
            <a:endCxn id="120833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69" name="AutoShape 37"/>
          <p:cNvCxnSpPr>
            <a:cxnSpLocks noChangeShapeType="1"/>
            <a:stCxn id="12084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70" name="AutoShape 38"/>
          <p:cNvCxnSpPr>
            <a:cxnSpLocks noChangeShapeType="1"/>
            <a:endCxn id="12083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71" name="AutoShape 39"/>
          <p:cNvCxnSpPr>
            <a:cxnSpLocks noChangeShapeType="1"/>
            <a:stCxn id="12083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72" name="AutoShape 40"/>
          <p:cNvCxnSpPr>
            <a:cxnSpLocks noChangeShapeType="1"/>
            <a:endCxn id="12083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73" name="AutoShape 41"/>
          <p:cNvCxnSpPr>
            <a:cxnSpLocks noChangeShapeType="1"/>
            <a:stCxn id="120834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0874" name="AutoShape 42"/>
          <p:cNvCxnSpPr>
            <a:cxnSpLocks noChangeShapeType="1"/>
            <a:endCxn id="120833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087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20876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0877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20878" name="Oval 46"/>
          <p:cNvSpPr>
            <a:spLocks noChangeArrowheads="1"/>
          </p:cNvSpPr>
          <p:nvPr/>
        </p:nvSpPr>
        <p:spPr bwMode="auto">
          <a:xfrm>
            <a:off x="518400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0879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80" name="Oval 48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7308154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1857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1858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1860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1861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1862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1863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1864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1865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1866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21867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21868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1869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2187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2187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187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187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2187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187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187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187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187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187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188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188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188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188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188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188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188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21887" name="AutoShape 31"/>
          <p:cNvCxnSpPr>
            <a:cxnSpLocks noChangeShapeType="1"/>
            <a:stCxn id="121865" idx="6"/>
            <a:endCxn id="12186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88" name="AutoShape 32"/>
          <p:cNvCxnSpPr>
            <a:cxnSpLocks noChangeShapeType="1"/>
            <a:endCxn id="121858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89" name="AutoShape 33"/>
          <p:cNvCxnSpPr>
            <a:cxnSpLocks noChangeShapeType="1"/>
            <a:stCxn id="121864" idx="6"/>
            <a:endCxn id="12186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90" name="AutoShape 34"/>
          <p:cNvCxnSpPr>
            <a:cxnSpLocks noChangeShapeType="1"/>
            <a:endCxn id="121860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91" name="AutoShape 35"/>
          <p:cNvCxnSpPr>
            <a:cxnSpLocks noChangeShapeType="1"/>
            <a:stCxn id="121862" idx="6"/>
            <a:endCxn id="12185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92" name="AutoShape 36"/>
          <p:cNvCxnSpPr>
            <a:cxnSpLocks noChangeShapeType="1"/>
            <a:endCxn id="121857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93" name="AutoShape 37"/>
          <p:cNvCxnSpPr>
            <a:cxnSpLocks noChangeShapeType="1"/>
            <a:stCxn id="12186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94" name="AutoShape 38"/>
          <p:cNvCxnSpPr>
            <a:cxnSpLocks noChangeShapeType="1"/>
            <a:endCxn id="12186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95" name="AutoShape 39"/>
          <p:cNvCxnSpPr>
            <a:cxnSpLocks noChangeShapeType="1"/>
            <a:stCxn id="12185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96" name="AutoShape 40"/>
          <p:cNvCxnSpPr>
            <a:cxnSpLocks noChangeShapeType="1"/>
            <a:endCxn id="12186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97" name="AutoShape 41"/>
          <p:cNvCxnSpPr>
            <a:cxnSpLocks noChangeShapeType="1"/>
            <a:stCxn id="121858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1898" name="AutoShape 42"/>
          <p:cNvCxnSpPr>
            <a:cxnSpLocks noChangeShapeType="1"/>
            <a:endCxn id="121857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189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21900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1901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11?</a:t>
            </a:r>
          </a:p>
        </p:txBody>
      </p:sp>
      <p:sp>
        <p:nvSpPr>
          <p:cNvPr id="121902" name="Oval 46"/>
          <p:cNvSpPr>
            <a:spLocks noChangeArrowheads="1"/>
          </p:cNvSpPr>
          <p:nvPr/>
        </p:nvSpPr>
        <p:spPr bwMode="auto">
          <a:xfrm>
            <a:off x="518400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1903" name="Oval 47"/>
          <p:cNvSpPr>
            <a:spLocks noChangeArrowheads="1"/>
          </p:cNvSpPr>
          <p:nvPr/>
        </p:nvSpPr>
        <p:spPr bwMode="auto">
          <a:xfrm>
            <a:off x="5391360" y="24885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1904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1905" name="Oval 49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42189734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#</a:t>
            </a:r>
            <a:r>
              <a:rPr lang="en-US" sz="3600" dirty="0" err="1" smtClean="0"/>
              <a:t>Rekt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473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2881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2882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2883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2884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2885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2886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2887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2888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2889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2890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22891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22892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2893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2289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2289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289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289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289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289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290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290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0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290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290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290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290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290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0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290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1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22911" name="AutoShape 31"/>
          <p:cNvCxnSpPr>
            <a:cxnSpLocks noChangeShapeType="1"/>
            <a:stCxn id="122889" idx="6"/>
            <a:endCxn id="12288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12" name="AutoShape 32"/>
          <p:cNvCxnSpPr>
            <a:cxnSpLocks noChangeShapeType="1"/>
            <a:endCxn id="122882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13" name="AutoShape 33"/>
          <p:cNvCxnSpPr>
            <a:cxnSpLocks noChangeShapeType="1"/>
            <a:stCxn id="122888" idx="6"/>
            <a:endCxn id="12288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14" name="AutoShape 34"/>
          <p:cNvCxnSpPr>
            <a:cxnSpLocks noChangeShapeType="1"/>
            <a:endCxn id="12288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15" name="AutoShape 35"/>
          <p:cNvCxnSpPr>
            <a:cxnSpLocks noChangeShapeType="1"/>
            <a:stCxn id="122886" idx="6"/>
            <a:endCxn id="12288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16" name="AutoShape 36"/>
          <p:cNvCxnSpPr>
            <a:cxnSpLocks noChangeShapeType="1"/>
            <a:endCxn id="122881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17" name="AutoShape 37"/>
          <p:cNvCxnSpPr>
            <a:cxnSpLocks noChangeShapeType="1"/>
            <a:stCxn id="12288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18" name="AutoShape 38"/>
          <p:cNvCxnSpPr>
            <a:cxnSpLocks noChangeShapeType="1"/>
            <a:endCxn id="12288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19" name="AutoShape 39"/>
          <p:cNvCxnSpPr>
            <a:cxnSpLocks noChangeShapeType="1"/>
            <a:stCxn id="12288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20" name="AutoShape 40"/>
          <p:cNvCxnSpPr>
            <a:cxnSpLocks noChangeShapeType="1"/>
            <a:endCxn id="12288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21" name="AutoShape 41"/>
          <p:cNvCxnSpPr>
            <a:cxnSpLocks noChangeShapeType="1"/>
            <a:stCxn id="122882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2922" name="AutoShape 42"/>
          <p:cNvCxnSpPr>
            <a:cxnSpLocks noChangeShapeType="1"/>
            <a:endCxn id="122881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292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22924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2925" name="Oval 45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2926" name="Oval 46"/>
          <p:cNvSpPr>
            <a:spLocks noChangeArrowheads="1"/>
          </p:cNvSpPr>
          <p:nvPr/>
        </p:nvSpPr>
        <p:spPr bwMode="auto">
          <a:xfrm>
            <a:off x="518400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2927" name="Oval 47"/>
          <p:cNvSpPr>
            <a:spLocks noChangeArrowheads="1"/>
          </p:cNvSpPr>
          <p:nvPr/>
        </p:nvSpPr>
        <p:spPr bwMode="auto">
          <a:xfrm>
            <a:off x="5391360" y="24885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2928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2929" name="Oval 49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32718435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3905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3906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3907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3908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3909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3910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3911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3912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3913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3914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23915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23916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3917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23918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23919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3920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392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392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392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392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392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392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392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392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392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393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393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393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393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393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23935" name="AutoShape 31"/>
          <p:cNvCxnSpPr>
            <a:cxnSpLocks noChangeShapeType="1"/>
            <a:stCxn id="123913" idx="6"/>
            <a:endCxn id="12391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36" name="AutoShape 32"/>
          <p:cNvCxnSpPr>
            <a:cxnSpLocks noChangeShapeType="1"/>
            <a:endCxn id="123906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37" name="AutoShape 33"/>
          <p:cNvCxnSpPr>
            <a:cxnSpLocks noChangeShapeType="1"/>
            <a:stCxn id="123912" idx="6"/>
            <a:endCxn id="12390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38" name="AutoShape 34"/>
          <p:cNvCxnSpPr>
            <a:cxnSpLocks noChangeShapeType="1"/>
            <a:endCxn id="123908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39" name="AutoShape 35"/>
          <p:cNvCxnSpPr>
            <a:cxnSpLocks noChangeShapeType="1"/>
            <a:stCxn id="123910" idx="6"/>
            <a:endCxn id="12390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40" name="AutoShape 36"/>
          <p:cNvCxnSpPr>
            <a:cxnSpLocks noChangeShapeType="1"/>
            <a:endCxn id="123905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41" name="AutoShape 37"/>
          <p:cNvCxnSpPr>
            <a:cxnSpLocks noChangeShapeType="1"/>
            <a:stCxn id="12391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42" name="AutoShape 38"/>
          <p:cNvCxnSpPr>
            <a:cxnSpLocks noChangeShapeType="1"/>
            <a:endCxn id="12391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43" name="AutoShape 39"/>
          <p:cNvCxnSpPr>
            <a:cxnSpLocks noChangeShapeType="1"/>
            <a:stCxn id="12390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44" name="AutoShape 40"/>
          <p:cNvCxnSpPr>
            <a:cxnSpLocks noChangeShapeType="1"/>
            <a:endCxn id="12391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45" name="AutoShape 41"/>
          <p:cNvCxnSpPr>
            <a:cxnSpLocks noChangeShapeType="1"/>
            <a:stCxn id="123906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3946" name="AutoShape 42"/>
          <p:cNvCxnSpPr>
            <a:cxnSpLocks noChangeShapeType="1"/>
            <a:endCxn id="123905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394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23948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3949" name="Oval 45"/>
          <p:cNvSpPr>
            <a:spLocks noChangeArrowheads="1"/>
          </p:cNvSpPr>
          <p:nvPr/>
        </p:nvSpPr>
        <p:spPr bwMode="auto">
          <a:xfrm>
            <a:off x="705024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3950" name="Oval 46"/>
          <p:cNvSpPr>
            <a:spLocks noChangeArrowheads="1"/>
          </p:cNvSpPr>
          <p:nvPr/>
        </p:nvSpPr>
        <p:spPr bwMode="auto">
          <a:xfrm>
            <a:off x="518400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3951" name="Oval 47"/>
          <p:cNvSpPr>
            <a:spLocks noChangeArrowheads="1"/>
          </p:cNvSpPr>
          <p:nvPr/>
        </p:nvSpPr>
        <p:spPr bwMode="auto">
          <a:xfrm>
            <a:off x="5391360" y="24885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3952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3953" name="Oval 49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4322156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4929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4930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4931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4932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4933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4934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4935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4936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4937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4938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24939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24940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4941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24942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24943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4944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494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494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494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494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494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495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495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495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495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495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495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495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495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495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24959" name="AutoShape 31"/>
          <p:cNvCxnSpPr>
            <a:cxnSpLocks noChangeShapeType="1"/>
            <a:stCxn id="124937" idx="6"/>
            <a:endCxn id="12493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0" name="AutoShape 32"/>
          <p:cNvCxnSpPr>
            <a:cxnSpLocks noChangeShapeType="1"/>
            <a:endCxn id="124930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1" name="AutoShape 33"/>
          <p:cNvCxnSpPr>
            <a:cxnSpLocks noChangeShapeType="1"/>
            <a:stCxn id="124936" idx="6"/>
            <a:endCxn id="12493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2" name="AutoShape 34"/>
          <p:cNvCxnSpPr>
            <a:cxnSpLocks noChangeShapeType="1"/>
            <a:endCxn id="124932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3" name="AutoShape 35"/>
          <p:cNvCxnSpPr>
            <a:cxnSpLocks noChangeShapeType="1"/>
            <a:stCxn id="124934" idx="6"/>
            <a:endCxn id="12493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4" name="AutoShape 36"/>
          <p:cNvCxnSpPr>
            <a:cxnSpLocks noChangeShapeType="1"/>
            <a:endCxn id="124929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5" name="AutoShape 37"/>
          <p:cNvCxnSpPr>
            <a:cxnSpLocks noChangeShapeType="1"/>
            <a:stCxn id="12493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6" name="AutoShape 38"/>
          <p:cNvCxnSpPr>
            <a:cxnSpLocks noChangeShapeType="1"/>
            <a:endCxn id="12493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7" name="AutoShape 39"/>
          <p:cNvCxnSpPr>
            <a:cxnSpLocks noChangeShapeType="1"/>
            <a:stCxn id="12493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8" name="AutoShape 40"/>
          <p:cNvCxnSpPr>
            <a:cxnSpLocks noChangeShapeType="1"/>
            <a:endCxn id="12493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69" name="AutoShape 41"/>
          <p:cNvCxnSpPr>
            <a:cxnSpLocks noChangeShapeType="1"/>
            <a:stCxn id="124930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4970" name="AutoShape 42"/>
          <p:cNvCxnSpPr>
            <a:cxnSpLocks noChangeShapeType="1"/>
            <a:endCxn id="124929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497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24972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4973" name="Oval 45"/>
          <p:cNvSpPr>
            <a:spLocks noChangeArrowheads="1"/>
          </p:cNvSpPr>
          <p:nvPr/>
        </p:nvSpPr>
        <p:spPr bwMode="auto">
          <a:xfrm>
            <a:off x="705024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4974" name="Oval 46"/>
          <p:cNvSpPr>
            <a:spLocks noChangeArrowheads="1"/>
          </p:cNvSpPr>
          <p:nvPr/>
        </p:nvSpPr>
        <p:spPr bwMode="auto">
          <a:xfrm>
            <a:off x="518400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4975" name="Oval 47"/>
          <p:cNvSpPr>
            <a:spLocks noChangeArrowheads="1"/>
          </p:cNvSpPr>
          <p:nvPr/>
        </p:nvSpPr>
        <p:spPr bwMode="auto">
          <a:xfrm>
            <a:off x="5391360" y="24885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4976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4977" name="Oval 49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14283900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5953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5954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5955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5956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5957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5958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5959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5960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596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5962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25963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25964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5965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25966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25967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5968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596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597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597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597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597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597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597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597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597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597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598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598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598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25983" name="AutoShape 31"/>
          <p:cNvCxnSpPr>
            <a:cxnSpLocks noChangeShapeType="1"/>
            <a:stCxn id="125961" idx="6"/>
            <a:endCxn id="12595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84" name="AutoShape 32"/>
          <p:cNvCxnSpPr>
            <a:cxnSpLocks noChangeShapeType="1"/>
            <a:endCxn id="125954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85" name="AutoShape 33"/>
          <p:cNvCxnSpPr>
            <a:cxnSpLocks noChangeShapeType="1"/>
            <a:stCxn id="125960" idx="6"/>
            <a:endCxn id="12595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86" name="AutoShape 34"/>
          <p:cNvCxnSpPr>
            <a:cxnSpLocks noChangeShapeType="1"/>
            <a:endCxn id="125956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87" name="AutoShape 35"/>
          <p:cNvCxnSpPr>
            <a:cxnSpLocks noChangeShapeType="1"/>
            <a:stCxn id="125958" idx="6"/>
            <a:endCxn id="12595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88" name="AutoShape 36"/>
          <p:cNvCxnSpPr>
            <a:cxnSpLocks noChangeShapeType="1"/>
            <a:endCxn id="125953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89" name="AutoShape 37"/>
          <p:cNvCxnSpPr>
            <a:cxnSpLocks noChangeShapeType="1"/>
            <a:stCxn id="12596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90" name="AutoShape 38"/>
          <p:cNvCxnSpPr>
            <a:cxnSpLocks noChangeShapeType="1"/>
            <a:endCxn id="12595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91" name="AutoShape 39"/>
          <p:cNvCxnSpPr>
            <a:cxnSpLocks noChangeShapeType="1"/>
            <a:stCxn id="12595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92" name="AutoShape 40"/>
          <p:cNvCxnSpPr>
            <a:cxnSpLocks noChangeShapeType="1"/>
            <a:endCxn id="12595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93" name="AutoShape 41"/>
          <p:cNvCxnSpPr>
            <a:cxnSpLocks noChangeShapeType="1"/>
            <a:stCxn id="125954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5994" name="AutoShape 42"/>
          <p:cNvCxnSpPr>
            <a:cxnSpLocks noChangeShapeType="1"/>
            <a:endCxn id="125953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599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25996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5997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5998" name="Oval 46"/>
          <p:cNvSpPr>
            <a:spLocks noChangeArrowheads="1"/>
          </p:cNvSpPr>
          <p:nvPr/>
        </p:nvSpPr>
        <p:spPr bwMode="auto">
          <a:xfrm>
            <a:off x="518400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5999" name="Oval 47"/>
          <p:cNvSpPr>
            <a:spLocks noChangeArrowheads="1"/>
          </p:cNvSpPr>
          <p:nvPr/>
        </p:nvSpPr>
        <p:spPr bwMode="auto">
          <a:xfrm>
            <a:off x="5391360" y="24885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6000" name="Rectangle 4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6001" name="Oval 49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8321968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6977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6978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6979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6980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6981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6982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6983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6984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6985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6986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26987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26988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6989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2699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2699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699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699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699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699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699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699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699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699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700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700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700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700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700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700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700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27007" name="AutoShape 31"/>
          <p:cNvCxnSpPr>
            <a:cxnSpLocks noChangeShapeType="1"/>
            <a:stCxn id="126985" idx="6"/>
            <a:endCxn id="12698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08" name="AutoShape 32"/>
          <p:cNvCxnSpPr>
            <a:cxnSpLocks noChangeShapeType="1"/>
            <a:endCxn id="126978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09" name="AutoShape 33"/>
          <p:cNvCxnSpPr>
            <a:cxnSpLocks noChangeShapeType="1"/>
            <a:stCxn id="126984" idx="6"/>
            <a:endCxn id="12698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10" name="AutoShape 34"/>
          <p:cNvCxnSpPr>
            <a:cxnSpLocks noChangeShapeType="1"/>
            <a:endCxn id="126980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11" name="AutoShape 35"/>
          <p:cNvCxnSpPr>
            <a:cxnSpLocks noChangeShapeType="1"/>
            <a:stCxn id="126982" idx="6"/>
            <a:endCxn id="12697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12" name="AutoShape 36"/>
          <p:cNvCxnSpPr>
            <a:cxnSpLocks noChangeShapeType="1"/>
            <a:endCxn id="126977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13" name="AutoShape 37"/>
          <p:cNvCxnSpPr>
            <a:cxnSpLocks noChangeShapeType="1"/>
            <a:stCxn id="12698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14" name="AutoShape 38"/>
          <p:cNvCxnSpPr>
            <a:cxnSpLocks noChangeShapeType="1"/>
            <a:endCxn id="12698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15" name="AutoShape 39"/>
          <p:cNvCxnSpPr>
            <a:cxnSpLocks noChangeShapeType="1"/>
            <a:stCxn id="12697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16" name="AutoShape 40"/>
          <p:cNvCxnSpPr>
            <a:cxnSpLocks noChangeShapeType="1"/>
            <a:endCxn id="12698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17" name="AutoShape 41"/>
          <p:cNvCxnSpPr>
            <a:cxnSpLocks noChangeShapeType="1"/>
            <a:stCxn id="126978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7018" name="AutoShape 42"/>
          <p:cNvCxnSpPr>
            <a:cxnSpLocks noChangeShapeType="1"/>
            <a:endCxn id="126977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701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27020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7021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7022" name="Oval 46"/>
          <p:cNvSpPr>
            <a:spLocks noChangeArrowheads="1"/>
          </p:cNvSpPr>
          <p:nvPr/>
        </p:nvSpPr>
        <p:spPr bwMode="auto">
          <a:xfrm>
            <a:off x="5184000" y="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7023" name="Rectangle 47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7024" name="Oval 48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3344915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8001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8002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8003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8004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8005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8006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8007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8008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8009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8010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28011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28012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8013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2801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2801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801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801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801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801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802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802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802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802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802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802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802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802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802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802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803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28031" name="AutoShape 31"/>
          <p:cNvCxnSpPr>
            <a:cxnSpLocks noChangeShapeType="1"/>
            <a:stCxn id="128009" idx="6"/>
            <a:endCxn id="12800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32" name="AutoShape 32"/>
          <p:cNvCxnSpPr>
            <a:cxnSpLocks noChangeShapeType="1"/>
            <a:endCxn id="128002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33" name="AutoShape 33"/>
          <p:cNvCxnSpPr>
            <a:cxnSpLocks noChangeShapeType="1"/>
            <a:stCxn id="128008" idx="6"/>
            <a:endCxn id="12800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34" name="AutoShape 34"/>
          <p:cNvCxnSpPr>
            <a:cxnSpLocks noChangeShapeType="1"/>
            <a:endCxn id="12800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35" name="AutoShape 35"/>
          <p:cNvCxnSpPr>
            <a:cxnSpLocks noChangeShapeType="1"/>
            <a:stCxn id="128006" idx="6"/>
            <a:endCxn id="12800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36" name="AutoShape 36"/>
          <p:cNvCxnSpPr>
            <a:cxnSpLocks noChangeShapeType="1"/>
            <a:endCxn id="128001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37" name="AutoShape 37"/>
          <p:cNvCxnSpPr>
            <a:cxnSpLocks noChangeShapeType="1"/>
            <a:stCxn id="12800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38" name="AutoShape 38"/>
          <p:cNvCxnSpPr>
            <a:cxnSpLocks noChangeShapeType="1"/>
            <a:endCxn id="12800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39" name="AutoShape 39"/>
          <p:cNvCxnSpPr>
            <a:cxnSpLocks noChangeShapeType="1"/>
            <a:stCxn id="12800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40" name="AutoShape 40"/>
          <p:cNvCxnSpPr>
            <a:cxnSpLocks noChangeShapeType="1"/>
            <a:endCxn id="12800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41" name="AutoShape 41"/>
          <p:cNvCxnSpPr>
            <a:cxnSpLocks noChangeShapeType="1"/>
            <a:stCxn id="128002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8042" name="AutoShape 42"/>
          <p:cNvCxnSpPr>
            <a:cxnSpLocks noChangeShapeType="1"/>
            <a:endCxn id="128001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804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28044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8045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8046" name="Rectangle 46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8047" name="Oval 47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8048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507624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9025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9026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9027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9028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9029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9030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9031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9032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9033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29034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29035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29036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9037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29038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29039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29040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904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904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904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904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904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904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904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904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904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905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905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905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905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2905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29055" name="AutoShape 31"/>
          <p:cNvCxnSpPr>
            <a:cxnSpLocks noChangeShapeType="1"/>
            <a:stCxn id="129033" idx="6"/>
            <a:endCxn id="12903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56" name="AutoShape 32"/>
          <p:cNvCxnSpPr>
            <a:cxnSpLocks noChangeShapeType="1"/>
            <a:endCxn id="129026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57" name="AutoShape 33"/>
          <p:cNvCxnSpPr>
            <a:cxnSpLocks noChangeShapeType="1"/>
            <a:stCxn id="129032" idx="6"/>
            <a:endCxn id="12902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58" name="AutoShape 34"/>
          <p:cNvCxnSpPr>
            <a:cxnSpLocks noChangeShapeType="1"/>
            <a:endCxn id="129028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59" name="AutoShape 35"/>
          <p:cNvCxnSpPr>
            <a:cxnSpLocks noChangeShapeType="1"/>
            <a:stCxn id="129030" idx="6"/>
            <a:endCxn id="12902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60" name="AutoShape 36"/>
          <p:cNvCxnSpPr>
            <a:cxnSpLocks noChangeShapeType="1"/>
            <a:endCxn id="129025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61" name="AutoShape 37"/>
          <p:cNvCxnSpPr>
            <a:cxnSpLocks noChangeShapeType="1"/>
            <a:stCxn id="12903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62" name="AutoShape 38"/>
          <p:cNvCxnSpPr>
            <a:cxnSpLocks noChangeShapeType="1"/>
            <a:endCxn id="12903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63" name="AutoShape 39"/>
          <p:cNvCxnSpPr>
            <a:cxnSpLocks noChangeShapeType="1"/>
            <a:stCxn id="12902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64" name="AutoShape 40"/>
          <p:cNvCxnSpPr>
            <a:cxnSpLocks noChangeShapeType="1"/>
            <a:endCxn id="12903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65" name="AutoShape 41"/>
          <p:cNvCxnSpPr>
            <a:cxnSpLocks noChangeShapeType="1"/>
            <a:stCxn id="129026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29066" name="AutoShape 42"/>
          <p:cNvCxnSpPr>
            <a:cxnSpLocks noChangeShapeType="1"/>
            <a:endCxn id="129025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906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29068" name="Oval 44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29069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29070" name="Rectangle 46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9071" name="Oval 47"/>
          <p:cNvSpPr>
            <a:spLocks noChangeArrowheads="1"/>
          </p:cNvSpPr>
          <p:nvPr/>
        </p:nvSpPr>
        <p:spPr bwMode="auto">
          <a:xfrm>
            <a:off x="518400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29072" name="Oval 48"/>
          <p:cNvSpPr>
            <a:spLocks noChangeArrowheads="1"/>
          </p:cNvSpPr>
          <p:nvPr/>
        </p:nvSpPr>
        <p:spPr bwMode="auto">
          <a:xfrm>
            <a:off x="76723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29073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83189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0049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0050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0051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0052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0053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0054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0056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0057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0058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0059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0060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0061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0062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0063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0064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006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9?</a:t>
            </a:r>
          </a:p>
        </p:txBody>
      </p:sp>
      <p:sp>
        <p:nvSpPr>
          <p:cNvPr id="13006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006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006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006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007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007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007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007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007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007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007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007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007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0079" name="AutoShape 31"/>
          <p:cNvCxnSpPr>
            <a:cxnSpLocks noChangeShapeType="1"/>
            <a:stCxn id="130057" idx="6"/>
            <a:endCxn id="13005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0" name="AutoShape 32"/>
          <p:cNvCxnSpPr>
            <a:cxnSpLocks noChangeShapeType="1"/>
            <a:endCxn id="130050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1" name="AutoShape 33"/>
          <p:cNvCxnSpPr>
            <a:cxnSpLocks noChangeShapeType="1"/>
            <a:stCxn id="130056" idx="6"/>
            <a:endCxn id="13005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2" name="AutoShape 34"/>
          <p:cNvCxnSpPr>
            <a:cxnSpLocks noChangeShapeType="1"/>
            <a:endCxn id="130052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3" name="AutoShape 35"/>
          <p:cNvCxnSpPr>
            <a:cxnSpLocks noChangeShapeType="1"/>
            <a:stCxn id="130054" idx="6"/>
            <a:endCxn id="13005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4" name="AutoShape 36"/>
          <p:cNvCxnSpPr>
            <a:cxnSpLocks noChangeShapeType="1"/>
            <a:endCxn id="130049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5" name="AutoShape 37"/>
          <p:cNvCxnSpPr>
            <a:cxnSpLocks noChangeShapeType="1"/>
            <a:stCxn id="13005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6" name="AutoShape 38"/>
          <p:cNvCxnSpPr>
            <a:cxnSpLocks noChangeShapeType="1"/>
            <a:endCxn id="13005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7" name="AutoShape 39"/>
          <p:cNvCxnSpPr>
            <a:cxnSpLocks noChangeShapeType="1"/>
            <a:stCxn id="13005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8" name="AutoShape 40"/>
          <p:cNvCxnSpPr>
            <a:cxnSpLocks noChangeShapeType="1"/>
            <a:endCxn id="13005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89" name="AutoShape 41"/>
          <p:cNvCxnSpPr>
            <a:cxnSpLocks noChangeShapeType="1"/>
            <a:stCxn id="130050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0090" name="AutoShape 42"/>
          <p:cNvCxnSpPr>
            <a:cxnSpLocks noChangeShapeType="1"/>
            <a:endCxn id="130049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009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0092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0093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0094" name="Oval 46"/>
          <p:cNvSpPr>
            <a:spLocks noChangeArrowheads="1"/>
          </p:cNvSpPr>
          <p:nvPr/>
        </p:nvSpPr>
        <p:spPr bwMode="auto">
          <a:xfrm>
            <a:off x="518400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0095" name="Oval 47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0096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7482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1073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1074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1075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1076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1077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1078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1079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1080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108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1082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1083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1084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1085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1086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1087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1088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108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3109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109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109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109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109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109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109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109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109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109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110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110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110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1103" name="AutoShape 31"/>
          <p:cNvCxnSpPr>
            <a:cxnSpLocks noChangeShapeType="1"/>
            <a:stCxn id="131081" idx="6"/>
            <a:endCxn id="13107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04" name="AutoShape 32"/>
          <p:cNvCxnSpPr>
            <a:cxnSpLocks noChangeShapeType="1"/>
            <a:endCxn id="131074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05" name="AutoShape 33"/>
          <p:cNvCxnSpPr>
            <a:cxnSpLocks noChangeShapeType="1"/>
            <a:stCxn id="131080" idx="6"/>
            <a:endCxn id="13107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06" name="AutoShape 34"/>
          <p:cNvCxnSpPr>
            <a:cxnSpLocks noChangeShapeType="1"/>
            <a:endCxn id="131076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07" name="AutoShape 35"/>
          <p:cNvCxnSpPr>
            <a:cxnSpLocks noChangeShapeType="1"/>
            <a:stCxn id="131078" idx="6"/>
            <a:endCxn id="13107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08" name="AutoShape 36"/>
          <p:cNvCxnSpPr>
            <a:cxnSpLocks noChangeShapeType="1"/>
            <a:endCxn id="131073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09" name="AutoShape 37"/>
          <p:cNvCxnSpPr>
            <a:cxnSpLocks noChangeShapeType="1"/>
            <a:stCxn id="13108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10" name="AutoShape 38"/>
          <p:cNvCxnSpPr>
            <a:cxnSpLocks noChangeShapeType="1"/>
            <a:endCxn id="13107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11" name="AutoShape 39"/>
          <p:cNvCxnSpPr>
            <a:cxnSpLocks noChangeShapeType="1"/>
            <a:stCxn id="13107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12" name="AutoShape 40"/>
          <p:cNvCxnSpPr>
            <a:cxnSpLocks noChangeShapeType="1"/>
            <a:endCxn id="13107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13" name="AutoShape 41"/>
          <p:cNvCxnSpPr>
            <a:cxnSpLocks noChangeShapeType="1"/>
            <a:stCxn id="131074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1114" name="AutoShape 42"/>
          <p:cNvCxnSpPr>
            <a:cxnSpLocks noChangeShapeType="1"/>
            <a:endCxn id="131073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111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1116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1117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1118" name="Oval 46"/>
          <p:cNvSpPr>
            <a:spLocks noChangeArrowheads="1"/>
          </p:cNvSpPr>
          <p:nvPr/>
        </p:nvSpPr>
        <p:spPr bwMode="auto">
          <a:xfrm>
            <a:off x="518400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1119" name="Oval 47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1120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30195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2097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2098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2099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2100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2101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2102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2103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2104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2105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2106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2107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2108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2109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211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211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211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211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3211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211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211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211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211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211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212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212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212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212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212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212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212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2127" name="AutoShape 31"/>
          <p:cNvCxnSpPr>
            <a:cxnSpLocks noChangeShapeType="1"/>
            <a:stCxn id="132105" idx="6"/>
            <a:endCxn id="13210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28" name="AutoShape 32"/>
          <p:cNvCxnSpPr>
            <a:cxnSpLocks noChangeShapeType="1"/>
            <a:endCxn id="132098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29" name="AutoShape 33"/>
          <p:cNvCxnSpPr>
            <a:cxnSpLocks noChangeShapeType="1"/>
            <a:stCxn id="132104" idx="6"/>
            <a:endCxn id="13210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30" name="AutoShape 34"/>
          <p:cNvCxnSpPr>
            <a:cxnSpLocks noChangeShapeType="1"/>
            <a:endCxn id="132100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31" name="AutoShape 35"/>
          <p:cNvCxnSpPr>
            <a:cxnSpLocks noChangeShapeType="1"/>
            <a:stCxn id="132102" idx="6"/>
            <a:endCxn id="13209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32" name="AutoShape 36"/>
          <p:cNvCxnSpPr>
            <a:cxnSpLocks noChangeShapeType="1"/>
            <a:endCxn id="132097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33" name="AutoShape 37"/>
          <p:cNvCxnSpPr>
            <a:cxnSpLocks noChangeShapeType="1"/>
            <a:stCxn id="13210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34" name="AutoShape 38"/>
          <p:cNvCxnSpPr>
            <a:cxnSpLocks noChangeShapeType="1"/>
            <a:endCxn id="13210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35" name="AutoShape 39"/>
          <p:cNvCxnSpPr>
            <a:cxnSpLocks noChangeShapeType="1"/>
            <a:stCxn id="13209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36" name="AutoShape 40"/>
          <p:cNvCxnSpPr>
            <a:cxnSpLocks noChangeShapeType="1"/>
            <a:endCxn id="13210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37" name="AutoShape 41"/>
          <p:cNvCxnSpPr>
            <a:cxnSpLocks noChangeShapeType="1"/>
            <a:stCxn id="132098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2138" name="AutoShape 42"/>
          <p:cNvCxnSpPr>
            <a:cxnSpLocks noChangeShapeType="1"/>
            <a:endCxn id="132097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B3B3B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213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2140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2141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2142" name="Oval 46"/>
          <p:cNvSpPr>
            <a:spLocks noChangeArrowheads="1"/>
          </p:cNvSpPr>
          <p:nvPr/>
        </p:nvSpPr>
        <p:spPr bwMode="auto">
          <a:xfrm>
            <a:off x="518400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2143" name="Oval 47"/>
          <p:cNvSpPr>
            <a:spLocks noChangeArrowheads="1"/>
          </p:cNvSpPr>
          <p:nvPr/>
        </p:nvSpPr>
        <p:spPr bwMode="auto">
          <a:xfrm>
            <a:off x="5391360" y="47697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2144" name="Oval 48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2145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77021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What happened?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0151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3121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3122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3123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3124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3125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3126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3127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3128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3129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3130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3131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3132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3133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313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313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313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313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3313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313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314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314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314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314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314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314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314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314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314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314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315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3151" name="AutoShape 31"/>
          <p:cNvCxnSpPr>
            <a:cxnSpLocks noChangeShapeType="1"/>
            <a:stCxn id="133129" idx="6"/>
            <a:endCxn id="13312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52" name="AutoShape 32"/>
          <p:cNvCxnSpPr>
            <a:cxnSpLocks noChangeShapeType="1"/>
            <a:endCxn id="133122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53" name="AutoShape 33"/>
          <p:cNvCxnSpPr>
            <a:cxnSpLocks noChangeShapeType="1"/>
            <a:stCxn id="133128" idx="6"/>
            <a:endCxn id="13312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54" name="AutoShape 34"/>
          <p:cNvCxnSpPr>
            <a:cxnSpLocks noChangeShapeType="1"/>
            <a:endCxn id="13312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55" name="AutoShape 35"/>
          <p:cNvCxnSpPr>
            <a:cxnSpLocks noChangeShapeType="1"/>
            <a:stCxn id="133126" idx="6"/>
            <a:endCxn id="13312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56" name="AutoShape 36"/>
          <p:cNvCxnSpPr>
            <a:cxnSpLocks noChangeShapeType="1"/>
            <a:endCxn id="133121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57" name="AutoShape 37"/>
          <p:cNvCxnSpPr>
            <a:cxnSpLocks noChangeShapeType="1"/>
            <a:stCxn id="13312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58" name="AutoShape 38"/>
          <p:cNvCxnSpPr>
            <a:cxnSpLocks noChangeShapeType="1"/>
            <a:endCxn id="13312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59" name="AutoShape 39"/>
          <p:cNvCxnSpPr>
            <a:cxnSpLocks noChangeShapeType="1"/>
            <a:stCxn id="13312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60" name="AutoShape 40"/>
          <p:cNvCxnSpPr>
            <a:cxnSpLocks noChangeShapeType="1"/>
            <a:endCxn id="13312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61" name="AutoShape 41"/>
          <p:cNvCxnSpPr>
            <a:cxnSpLocks noChangeShapeType="1"/>
            <a:stCxn id="133122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3162" name="AutoShape 42"/>
          <p:cNvCxnSpPr>
            <a:cxnSpLocks noChangeShapeType="1"/>
            <a:endCxn id="133121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316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3164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3165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3166" name="Oval 46"/>
          <p:cNvSpPr>
            <a:spLocks noChangeArrowheads="1"/>
          </p:cNvSpPr>
          <p:nvPr/>
        </p:nvSpPr>
        <p:spPr bwMode="auto">
          <a:xfrm>
            <a:off x="518400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3167" name="Oval 47"/>
          <p:cNvSpPr>
            <a:spLocks noChangeArrowheads="1"/>
          </p:cNvSpPr>
          <p:nvPr/>
        </p:nvSpPr>
        <p:spPr bwMode="auto">
          <a:xfrm>
            <a:off x="5391360" y="4769781"/>
            <a:ext cx="1244160" cy="1244291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3168" name="Oval 48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3169" name="Rectangle 49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40216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4145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4146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4147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4148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4149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4150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4153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4154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4155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4156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4157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4158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4159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4160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416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3416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416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416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416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416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416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416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416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417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417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417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417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417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4175" name="AutoShape 31"/>
          <p:cNvCxnSpPr>
            <a:cxnSpLocks noChangeShapeType="1"/>
            <a:stCxn id="134153" idx="6"/>
            <a:endCxn id="13415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76" name="AutoShape 32"/>
          <p:cNvCxnSpPr>
            <a:cxnSpLocks noChangeShapeType="1"/>
            <a:endCxn id="134146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77" name="AutoShape 33"/>
          <p:cNvCxnSpPr>
            <a:cxnSpLocks noChangeShapeType="1"/>
            <a:stCxn id="134152" idx="6"/>
            <a:endCxn id="13414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78" name="AutoShape 34"/>
          <p:cNvCxnSpPr>
            <a:cxnSpLocks noChangeShapeType="1"/>
            <a:endCxn id="134148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79" name="AutoShape 35"/>
          <p:cNvCxnSpPr>
            <a:cxnSpLocks noChangeShapeType="1"/>
            <a:stCxn id="134150" idx="6"/>
            <a:endCxn id="13414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80" name="AutoShape 36"/>
          <p:cNvCxnSpPr>
            <a:cxnSpLocks noChangeShapeType="1"/>
            <a:endCxn id="134145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81" name="AutoShape 37"/>
          <p:cNvCxnSpPr>
            <a:cxnSpLocks noChangeShapeType="1"/>
            <a:stCxn id="13415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82" name="AutoShape 38"/>
          <p:cNvCxnSpPr>
            <a:cxnSpLocks noChangeShapeType="1"/>
            <a:endCxn id="13415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83" name="AutoShape 39"/>
          <p:cNvCxnSpPr>
            <a:cxnSpLocks noChangeShapeType="1"/>
            <a:stCxn id="13414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84" name="AutoShape 40"/>
          <p:cNvCxnSpPr>
            <a:cxnSpLocks noChangeShapeType="1"/>
            <a:endCxn id="13415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85" name="AutoShape 41"/>
          <p:cNvCxnSpPr>
            <a:cxnSpLocks noChangeShapeType="1"/>
            <a:stCxn id="134146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4186" name="AutoShape 42"/>
          <p:cNvCxnSpPr>
            <a:cxnSpLocks noChangeShapeType="1"/>
            <a:endCxn id="134145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418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4188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4189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4190" name="Oval 46"/>
          <p:cNvSpPr>
            <a:spLocks noChangeArrowheads="1"/>
          </p:cNvSpPr>
          <p:nvPr/>
        </p:nvSpPr>
        <p:spPr bwMode="auto">
          <a:xfrm>
            <a:off x="5184000" y="2281200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4191" name="Oval 47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4192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30806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5169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5170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5171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5172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5173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5174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5175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5176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5177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5178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5179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5180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5181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5182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5183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5184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518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3518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518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518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518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519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519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519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519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519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519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519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519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519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5199" name="AutoShape 31"/>
          <p:cNvCxnSpPr>
            <a:cxnSpLocks noChangeShapeType="1"/>
            <a:stCxn id="135177" idx="6"/>
            <a:endCxn id="13517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0" name="AutoShape 32"/>
          <p:cNvCxnSpPr>
            <a:cxnSpLocks noChangeShapeType="1"/>
            <a:endCxn id="135170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1" name="AutoShape 33"/>
          <p:cNvCxnSpPr>
            <a:cxnSpLocks noChangeShapeType="1"/>
            <a:stCxn id="135176" idx="6"/>
            <a:endCxn id="13517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2" name="AutoShape 34"/>
          <p:cNvCxnSpPr>
            <a:cxnSpLocks noChangeShapeType="1"/>
            <a:endCxn id="135172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3" name="AutoShape 35"/>
          <p:cNvCxnSpPr>
            <a:cxnSpLocks noChangeShapeType="1"/>
            <a:stCxn id="135174" idx="6"/>
            <a:endCxn id="13517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4" name="AutoShape 36"/>
          <p:cNvCxnSpPr>
            <a:cxnSpLocks noChangeShapeType="1"/>
            <a:endCxn id="135169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5" name="AutoShape 37"/>
          <p:cNvCxnSpPr>
            <a:cxnSpLocks noChangeShapeType="1"/>
            <a:stCxn id="13517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6" name="AutoShape 38"/>
          <p:cNvCxnSpPr>
            <a:cxnSpLocks noChangeShapeType="1"/>
            <a:endCxn id="13517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7" name="AutoShape 39"/>
          <p:cNvCxnSpPr>
            <a:cxnSpLocks noChangeShapeType="1"/>
            <a:stCxn id="13517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8" name="AutoShape 40"/>
          <p:cNvCxnSpPr>
            <a:cxnSpLocks noChangeShapeType="1"/>
            <a:endCxn id="13517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09" name="AutoShape 41"/>
          <p:cNvCxnSpPr>
            <a:cxnSpLocks noChangeShapeType="1"/>
            <a:stCxn id="135170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5210" name="AutoShape 42"/>
          <p:cNvCxnSpPr>
            <a:cxnSpLocks noChangeShapeType="1"/>
            <a:endCxn id="135169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521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5212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5213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5214" name="Oval 46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5215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779112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6193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6194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6195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6196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6197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6198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6199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6200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620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6202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6203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6204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6205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6206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6207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6208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620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3621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621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621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621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621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621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621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621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621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621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622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622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622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6223" name="AutoShape 31"/>
          <p:cNvCxnSpPr>
            <a:cxnSpLocks noChangeShapeType="1"/>
            <a:stCxn id="136201" idx="6"/>
            <a:endCxn id="13619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24" name="AutoShape 32"/>
          <p:cNvCxnSpPr>
            <a:cxnSpLocks noChangeShapeType="1"/>
            <a:endCxn id="136194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25" name="AutoShape 33"/>
          <p:cNvCxnSpPr>
            <a:cxnSpLocks noChangeShapeType="1"/>
            <a:stCxn id="136200" idx="6"/>
            <a:endCxn id="13619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26" name="AutoShape 34"/>
          <p:cNvCxnSpPr>
            <a:cxnSpLocks noChangeShapeType="1"/>
            <a:endCxn id="136196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27" name="AutoShape 35"/>
          <p:cNvCxnSpPr>
            <a:cxnSpLocks noChangeShapeType="1"/>
            <a:stCxn id="136198" idx="6"/>
            <a:endCxn id="13619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28" name="AutoShape 36"/>
          <p:cNvCxnSpPr>
            <a:cxnSpLocks noChangeShapeType="1"/>
            <a:endCxn id="136193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29" name="AutoShape 37"/>
          <p:cNvCxnSpPr>
            <a:cxnSpLocks noChangeShapeType="1"/>
            <a:stCxn id="13620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30" name="AutoShape 38"/>
          <p:cNvCxnSpPr>
            <a:cxnSpLocks noChangeShapeType="1"/>
            <a:endCxn id="13619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31" name="AutoShape 39"/>
          <p:cNvCxnSpPr>
            <a:cxnSpLocks noChangeShapeType="1"/>
            <a:stCxn id="13619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32" name="AutoShape 40"/>
          <p:cNvCxnSpPr>
            <a:cxnSpLocks noChangeShapeType="1"/>
            <a:endCxn id="13619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33" name="AutoShape 41"/>
          <p:cNvCxnSpPr>
            <a:cxnSpLocks noChangeShapeType="1"/>
            <a:stCxn id="136194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6234" name="AutoShape 42"/>
          <p:cNvCxnSpPr>
            <a:cxnSpLocks noChangeShapeType="1"/>
            <a:endCxn id="136193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623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6236" name="Oval 44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6237" name="Rectangle 45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6238" name="Oval 46"/>
          <p:cNvSpPr>
            <a:spLocks noChangeArrowheads="1"/>
          </p:cNvSpPr>
          <p:nvPr/>
        </p:nvSpPr>
        <p:spPr bwMode="auto">
          <a:xfrm>
            <a:off x="7672320" y="1659054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6239" name="Oval 47"/>
          <p:cNvSpPr>
            <a:spLocks noChangeArrowheads="1"/>
          </p:cNvSpPr>
          <p:nvPr/>
        </p:nvSpPr>
        <p:spPr bwMode="auto">
          <a:xfrm>
            <a:off x="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6240" name="Rectangle 48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590244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7217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7218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7219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7220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7221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7222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7223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7224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7225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7226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7227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7228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7229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723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723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723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10?</a:t>
            </a:r>
          </a:p>
        </p:txBody>
      </p:sp>
      <p:sp>
        <p:nvSpPr>
          <p:cNvPr id="13723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3723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723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723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723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723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723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724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724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724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724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724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724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724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7247" name="AutoShape 31"/>
          <p:cNvCxnSpPr>
            <a:cxnSpLocks noChangeShapeType="1"/>
            <a:stCxn id="137225" idx="6"/>
            <a:endCxn id="13722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48" name="AutoShape 32"/>
          <p:cNvCxnSpPr>
            <a:cxnSpLocks noChangeShapeType="1"/>
            <a:endCxn id="137218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49" name="AutoShape 33"/>
          <p:cNvCxnSpPr>
            <a:cxnSpLocks noChangeShapeType="1"/>
            <a:stCxn id="137224" idx="6"/>
            <a:endCxn id="13722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50" name="AutoShape 34"/>
          <p:cNvCxnSpPr>
            <a:cxnSpLocks noChangeShapeType="1"/>
            <a:endCxn id="137220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51" name="AutoShape 35"/>
          <p:cNvCxnSpPr>
            <a:cxnSpLocks noChangeShapeType="1"/>
            <a:stCxn id="137222" idx="6"/>
            <a:endCxn id="13721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52" name="AutoShape 36"/>
          <p:cNvCxnSpPr>
            <a:cxnSpLocks noChangeShapeType="1"/>
            <a:endCxn id="137217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53" name="AutoShape 37"/>
          <p:cNvCxnSpPr>
            <a:cxnSpLocks noChangeShapeType="1"/>
            <a:stCxn id="13722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54" name="AutoShape 38"/>
          <p:cNvCxnSpPr>
            <a:cxnSpLocks noChangeShapeType="1"/>
            <a:endCxn id="13722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55" name="AutoShape 39"/>
          <p:cNvCxnSpPr>
            <a:cxnSpLocks noChangeShapeType="1"/>
            <a:stCxn id="13721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56" name="AutoShape 40"/>
          <p:cNvCxnSpPr>
            <a:cxnSpLocks noChangeShapeType="1"/>
            <a:endCxn id="13722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57" name="AutoShape 41"/>
          <p:cNvCxnSpPr>
            <a:cxnSpLocks noChangeShapeType="1"/>
            <a:stCxn id="137218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7258" name="AutoShape 42"/>
          <p:cNvCxnSpPr>
            <a:cxnSpLocks noChangeShapeType="1"/>
            <a:endCxn id="137217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725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7260" name="Rectangle 44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7261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7262" name="Oval 46"/>
          <p:cNvSpPr>
            <a:spLocks noChangeArrowheads="1"/>
          </p:cNvSpPr>
          <p:nvPr/>
        </p:nvSpPr>
        <p:spPr bwMode="auto">
          <a:xfrm>
            <a:off x="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7263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57504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8241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8242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8243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8244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8245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8246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8247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8248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8249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8250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8251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8252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8253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825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825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825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</a:t>
            </a:r>
          </a:p>
        </p:txBody>
      </p:sp>
      <p:sp>
        <p:nvSpPr>
          <p:cNvPr id="13825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3825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825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826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826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826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826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826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826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826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826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826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826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827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8271" name="AutoShape 31"/>
          <p:cNvCxnSpPr>
            <a:cxnSpLocks noChangeShapeType="1"/>
            <a:stCxn id="138249" idx="6"/>
            <a:endCxn id="13824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72" name="AutoShape 32"/>
          <p:cNvCxnSpPr>
            <a:cxnSpLocks noChangeShapeType="1"/>
            <a:endCxn id="138242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73" name="AutoShape 33"/>
          <p:cNvCxnSpPr>
            <a:cxnSpLocks noChangeShapeType="1"/>
            <a:stCxn id="138248" idx="6"/>
            <a:endCxn id="13824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74" name="AutoShape 34"/>
          <p:cNvCxnSpPr>
            <a:cxnSpLocks noChangeShapeType="1"/>
            <a:endCxn id="13824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75" name="AutoShape 35"/>
          <p:cNvCxnSpPr>
            <a:cxnSpLocks noChangeShapeType="1"/>
            <a:stCxn id="138246" idx="6"/>
            <a:endCxn id="13824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76" name="AutoShape 36"/>
          <p:cNvCxnSpPr>
            <a:cxnSpLocks noChangeShapeType="1"/>
            <a:endCxn id="138241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77" name="AutoShape 37"/>
          <p:cNvCxnSpPr>
            <a:cxnSpLocks noChangeShapeType="1"/>
            <a:stCxn id="13824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78" name="AutoShape 38"/>
          <p:cNvCxnSpPr>
            <a:cxnSpLocks noChangeShapeType="1"/>
            <a:endCxn id="13824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79" name="AutoShape 39"/>
          <p:cNvCxnSpPr>
            <a:cxnSpLocks noChangeShapeType="1"/>
            <a:stCxn id="13824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80" name="AutoShape 40"/>
          <p:cNvCxnSpPr>
            <a:cxnSpLocks noChangeShapeType="1"/>
            <a:endCxn id="13824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81" name="AutoShape 41"/>
          <p:cNvCxnSpPr>
            <a:cxnSpLocks noChangeShapeType="1"/>
            <a:stCxn id="138242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8282" name="AutoShape 42"/>
          <p:cNvCxnSpPr>
            <a:cxnSpLocks noChangeShapeType="1"/>
            <a:endCxn id="138241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828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8284" name="Rectangle 44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8285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8286" name="Oval 46"/>
          <p:cNvSpPr>
            <a:spLocks noChangeArrowheads="1"/>
          </p:cNvSpPr>
          <p:nvPr/>
        </p:nvSpPr>
        <p:spPr bwMode="auto">
          <a:xfrm>
            <a:off x="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38287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4206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9265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9266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9267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9268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9269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9270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9271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9272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9273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39274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39275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39276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9277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39278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39279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39280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</a:t>
            </a:r>
          </a:p>
        </p:txBody>
      </p:sp>
      <p:sp>
        <p:nvSpPr>
          <p:cNvPr id="139281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39282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9283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39284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9286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9287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39288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9289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39290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39291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39292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39293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39294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39295" name="AutoShape 31"/>
          <p:cNvCxnSpPr>
            <a:cxnSpLocks noChangeShapeType="1"/>
            <a:stCxn id="139273" idx="6"/>
            <a:endCxn id="139271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296" name="AutoShape 32"/>
          <p:cNvCxnSpPr>
            <a:cxnSpLocks noChangeShapeType="1"/>
            <a:endCxn id="139266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297" name="AutoShape 33"/>
          <p:cNvCxnSpPr>
            <a:cxnSpLocks noChangeShapeType="1"/>
            <a:stCxn id="139272" idx="6"/>
            <a:endCxn id="139269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298" name="AutoShape 34"/>
          <p:cNvCxnSpPr>
            <a:cxnSpLocks noChangeShapeType="1"/>
            <a:endCxn id="139268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299" name="AutoShape 35"/>
          <p:cNvCxnSpPr>
            <a:cxnSpLocks noChangeShapeType="1"/>
            <a:stCxn id="139270" idx="6"/>
            <a:endCxn id="139267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300" name="AutoShape 36"/>
          <p:cNvCxnSpPr>
            <a:cxnSpLocks noChangeShapeType="1"/>
            <a:endCxn id="139265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301" name="AutoShape 37"/>
          <p:cNvCxnSpPr>
            <a:cxnSpLocks noChangeShapeType="1"/>
            <a:stCxn id="139273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302" name="AutoShape 38"/>
          <p:cNvCxnSpPr>
            <a:cxnSpLocks noChangeShapeType="1"/>
            <a:endCxn id="139270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303" name="AutoShape 39"/>
          <p:cNvCxnSpPr>
            <a:cxnSpLocks noChangeShapeType="1"/>
            <a:stCxn id="139267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304" name="AutoShape 40"/>
          <p:cNvCxnSpPr>
            <a:cxnSpLocks noChangeShapeType="1"/>
            <a:endCxn id="139271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305" name="AutoShape 41"/>
          <p:cNvCxnSpPr>
            <a:cxnSpLocks noChangeShapeType="1"/>
            <a:stCxn id="139266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9306" name="AutoShape 42"/>
          <p:cNvCxnSpPr>
            <a:cxnSpLocks noChangeShapeType="1"/>
            <a:endCxn id="139265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9307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39308" name="Rectangle 44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39309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39310" name="Rectangle 46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420388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0289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0290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0291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0292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0293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0294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0295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0296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0297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0298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40299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40300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0301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40302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40303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0304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</a:t>
            </a:r>
          </a:p>
        </p:txBody>
      </p:sp>
      <p:sp>
        <p:nvSpPr>
          <p:cNvPr id="140305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40306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40307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40308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0309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0310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0311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40312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0313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0314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40315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0316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40317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0318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40319" name="AutoShape 31"/>
          <p:cNvCxnSpPr>
            <a:cxnSpLocks noChangeShapeType="1"/>
            <a:stCxn id="140297" idx="6"/>
            <a:endCxn id="140295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0" name="AutoShape 32"/>
          <p:cNvCxnSpPr>
            <a:cxnSpLocks noChangeShapeType="1"/>
            <a:endCxn id="140290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1" name="AutoShape 33"/>
          <p:cNvCxnSpPr>
            <a:cxnSpLocks noChangeShapeType="1"/>
            <a:stCxn id="140296" idx="6"/>
            <a:endCxn id="140293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2" name="AutoShape 34"/>
          <p:cNvCxnSpPr>
            <a:cxnSpLocks noChangeShapeType="1"/>
            <a:endCxn id="140292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3" name="AutoShape 35"/>
          <p:cNvCxnSpPr>
            <a:cxnSpLocks noChangeShapeType="1"/>
            <a:stCxn id="140294" idx="6"/>
            <a:endCxn id="140291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4" name="AutoShape 36"/>
          <p:cNvCxnSpPr>
            <a:cxnSpLocks noChangeShapeType="1"/>
            <a:endCxn id="140289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5" name="AutoShape 37"/>
          <p:cNvCxnSpPr>
            <a:cxnSpLocks noChangeShapeType="1"/>
            <a:stCxn id="140297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6" name="AutoShape 38"/>
          <p:cNvCxnSpPr>
            <a:cxnSpLocks noChangeShapeType="1"/>
            <a:endCxn id="140294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7" name="AutoShape 39"/>
          <p:cNvCxnSpPr>
            <a:cxnSpLocks noChangeShapeType="1"/>
            <a:stCxn id="140291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8" name="AutoShape 40"/>
          <p:cNvCxnSpPr>
            <a:cxnSpLocks noChangeShapeType="1"/>
            <a:endCxn id="140295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29" name="AutoShape 41"/>
          <p:cNvCxnSpPr>
            <a:cxnSpLocks noChangeShapeType="1"/>
            <a:stCxn id="140290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0330" name="AutoShape 42"/>
          <p:cNvCxnSpPr>
            <a:cxnSpLocks noChangeShapeType="1"/>
            <a:endCxn id="140289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0331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40332" name="Rectangle 44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0333" name="Oval 45"/>
          <p:cNvSpPr>
            <a:spLocks noChangeArrowheads="1"/>
          </p:cNvSpPr>
          <p:nvPr/>
        </p:nvSpPr>
        <p:spPr bwMode="auto">
          <a:xfrm>
            <a:off x="7672320" y="622145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40334" name="Oval 46"/>
          <p:cNvSpPr>
            <a:spLocks noChangeArrowheads="1"/>
          </p:cNvSpPr>
          <p:nvPr/>
        </p:nvSpPr>
        <p:spPr bwMode="auto">
          <a:xfrm>
            <a:off x="518400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40335" name="Rectangle 4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947626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1313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1314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1315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1316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1317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1318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1319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1320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1321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1322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41323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41324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1325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41326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41327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1328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</a:t>
            </a:r>
          </a:p>
        </p:txBody>
      </p:sp>
      <p:sp>
        <p:nvSpPr>
          <p:cNvPr id="141329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41330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13?</a:t>
            </a:r>
          </a:p>
        </p:txBody>
      </p:sp>
      <p:sp>
        <p:nvSpPr>
          <p:cNvPr id="141331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41332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1333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1334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1335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41336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1337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1338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41339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1340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41341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1342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41343" name="AutoShape 31"/>
          <p:cNvCxnSpPr>
            <a:cxnSpLocks noChangeShapeType="1"/>
            <a:stCxn id="141321" idx="6"/>
            <a:endCxn id="141319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44" name="AutoShape 32"/>
          <p:cNvCxnSpPr>
            <a:cxnSpLocks noChangeShapeType="1"/>
            <a:endCxn id="141314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45" name="AutoShape 33"/>
          <p:cNvCxnSpPr>
            <a:cxnSpLocks noChangeShapeType="1"/>
            <a:stCxn id="141320" idx="6"/>
            <a:endCxn id="141317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46" name="AutoShape 34"/>
          <p:cNvCxnSpPr>
            <a:cxnSpLocks noChangeShapeType="1"/>
            <a:endCxn id="141316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47" name="AutoShape 35"/>
          <p:cNvCxnSpPr>
            <a:cxnSpLocks noChangeShapeType="1"/>
            <a:stCxn id="141318" idx="6"/>
            <a:endCxn id="141315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48" name="AutoShape 36"/>
          <p:cNvCxnSpPr>
            <a:cxnSpLocks noChangeShapeType="1"/>
            <a:endCxn id="141313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FF0000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49" name="AutoShape 37"/>
          <p:cNvCxnSpPr>
            <a:cxnSpLocks noChangeShapeType="1"/>
            <a:stCxn id="141321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50" name="AutoShape 38"/>
          <p:cNvCxnSpPr>
            <a:cxnSpLocks noChangeShapeType="1"/>
            <a:endCxn id="141318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51" name="AutoShape 39"/>
          <p:cNvCxnSpPr>
            <a:cxnSpLocks noChangeShapeType="1"/>
            <a:stCxn id="141315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52" name="AutoShape 40"/>
          <p:cNvCxnSpPr>
            <a:cxnSpLocks noChangeShapeType="1"/>
            <a:endCxn id="141319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53" name="AutoShape 41"/>
          <p:cNvCxnSpPr>
            <a:cxnSpLocks noChangeShapeType="1"/>
            <a:stCxn id="141314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1354" name="AutoShape 42"/>
          <p:cNvCxnSpPr>
            <a:cxnSpLocks noChangeShapeType="1"/>
            <a:endCxn id="141313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1355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41356" name="Rectangle 44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1357" name="Oval 45"/>
          <p:cNvSpPr>
            <a:spLocks noChangeArrowheads="1"/>
          </p:cNvSpPr>
          <p:nvPr/>
        </p:nvSpPr>
        <p:spPr bwMode="auto">
          <a:xfrm>
            <a:off x="518400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41358" name="Rectangle 46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54760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2337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2338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2340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2341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2342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2343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2344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2345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2346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42347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42348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2349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42350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42351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2352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</a:t>
            </a:r>
          </a:p>
        </p:txBody>
      </p:sp>
      <p:sp>
        <p:nvSpPr>
          <p:cNvPr id="142353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42354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</a:t>
            </a:r>
          </a:p>
        </p:txBody>
      </p:sp>
      <p:sp>
        <p:nvSpPr>
          <p:cNvPr id="142355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42356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2357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2358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2359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42360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2361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2362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42363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2364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42365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2366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42367" name="AutoShape 31"/>
          <p:cNvCxnSpPr>
            <a:cxnSpLocks noChangeShapeType="1"/>
            <a:stCxn id="142345" idx="6"/>
            <a:endCxn id="142343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68" name="AutoShape 32"/>
          <p:cNvCxnSpPr>
            <a:cxnSpLocks noChangeShapeType="1"/>
            <a:endCxn id="142338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69" name="AutoShape 33"/>
          <p:cNvCxnSpPr>
            <a:cxnSpLocks noChangeShapeType="1"/>
            <a:stCxn id="142344" idx="6"/>
            <a:endCxn id="142341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70" name="AutoShape 34"/>
          <p:cNvCxnSpPr>
            <a:cxnSpLocks noChangeShapeType="1"/>
            <a:endCxn id="142340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71" name="AutoShape 35"/>
          <p:cNvCxnSpPr>
            <a:cxnSpLocks noChangeShapeType="1"/>
            <a:stCxn id="142342" idx="6"/>
            <a:endCxn id="142339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72" name="AutoShape 36"/>
          <p:cNvCxnSpPr>
            <a:cxnSpLocks noChangeShapeType="1"/>
            <a:endCxn id="142337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73" name="AutoShape 37"/>
          <p:cNvCxnSpPr>
            <a:cxnSpLocks noChangeShapeType="1"/>
            <a:stCxn id="142345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74" name="AutoShape 38"/>
          <p:cNvCxnSpPr>
            <a:cxnSpLocks noChangeShapeType="1"/>
            <a:endCxn id="142342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75" name="AutoShape 39"/>
          <p:cNvCxnSpPr>
            <a:cxnSpLocks noChangeShapeType="1"/>
            <a:stCxn id="142339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76" name="AutoShape 40"/>
          <p:cNvCxnSpPr>
            <a:cxnSpLocks noChangeShapeType="1"/>
            <a:endCxn id="142343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77" name="AutoShape 41"/>
          <p:cNvCxnSpPr>
            <a:cxnSpLocks noChangeShapeType="1"/>
            <a:stCxn id="142338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2378" name="AutoShape 42"/>
          <p:cNvCxnSpPr>
            <a:cxnSpLocks noChangeShapeType="1"/>
            <a:endCxn id="142337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2379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42380" name="Rectangle 44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2381" name="Oval 45"/>
          <p:cNvSpPr>
            <a:spLocks noChangeArrowheads="1"/>
          </p:cNvSpPr>
          <p:nvPr/>
        </p:nvSpPr>
        <p:spPr bwMode="auto">
          <a:xfrm>
            <a:off x="5184000" y="4562399"/>
            <a:ext cx="1658880" cy="1659054"/>
          </a:xfrm>
          <a:prstGeom prst="ellipse">
            <a:avLst/>
          </a:prstGeom>
          <a:noFill/>
          <a:ln w="54720" cap="flat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zh-CN" altLang="en-US"/>
          </a:p>
        </p:txBody>
      </p:sp>
      <p:sp>
        <p:nvSpPr>
          <p:cNvPr id="142382" name="Rectangle 46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617655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Most Simple Graph</a:t>
            </a:r>
            <a:endParaRPr kumimoji="1" lang="zh-CN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14600" y="1122570"/>
            <a:ext cx="4777565" cy="5506830"/>
            <a:chOff x="2514600" y="1122570"/>
            <a:chExt cx="4777565" cy="5506830"/>
          </a:xfrm>
        </p:grpSpPr>
        <p:sp>
          <p:nvSpPr>
            <p:cNvPr id="4" name="Oval 3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1"/>
              <a:endCxn id="5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5" idx="7"/>
              <a:endCxn id="7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64034" y="3534856"/>
              <a:ext cx="21791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/>
                <a:t>Start</a:t>
              </a:r>
              <a:endParaRPr lang="en-US" sz="8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0308" y="5283102"/>
              <a:ext cx="210185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/>
                <a:t>Goal</a:t>
              </a:r>
              <a:endParaRPr lang="en-US" sz="8000" dirty="0"/>
            </a:p>
          </p:txBody>
        </p:sp>
        <p:cxnSp>
          <p:nvCxnSpPr>
            <p:cNvPr id="13" name="Curved Connector 12"/>
            <p:cNvCxnSpPr>
              <a:stCxn id="5" idx="4"/>
              <a:endCxn id="9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105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76633" y="0"/>
            <a:ext cx="9220633" cy="685800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3361" name="Oval 1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2" name="Oval 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3" name="Oval 3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4" name="Oval 4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5" name="Oval 5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6" name="Oval 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7" name="Oval 7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8" name="Oval 8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69" name="Oval 9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E6E6E6"/>
          </a:solidFill>
          <a:ln w="9525" cap="flat">
            <a:solidFill>
              <a:srgbClr val="B3B3B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endParaRPr lang="en-US" sz="2500" b="1">
              <a:solidFill>
                <a:srgbClr val="000000"/>
              </a:solidFill>
              <a:latin typeface="Ubuntu Mono" charset="0"/>
            </a:endParaRPr>
          </a:p>
        </p:txBody>
      </p:sp>
      <p:sp>
        <p:nvSpPr>
          <p:cNvPr id="143370" name="Oval 10"/>
          <p:cNvSpPr>
            <a:spLocks noChangeArrowheads="1"/>
          </p:cNvSpPr>
          <p:nvPr/>
        </p:nvSpPr>
        <p:spPr bwMode="auto">
          <a:xfrm>
            <a:off x="300096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B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5</a:t>
            </a:r>
          </a:p>
        </p:txBody>
      </p:sp>
      <p:sp>
        <p:nvSpPr>
          <p:cNvPr id="143371" name="Oval 11"/>
          <p:cNvSpPr>
            <a:spLocks noChangeArrowheads="1"/>
          </p:cNvSpPr>
          <p:nvPr/>
        </p:nvSpPr>
        <p:spPr bwMode="auto">
          <a:xfrm>
            <a:off x="414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A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0</a:t>
            </a:r>
          </a:p>
        </p:txBody>
      </p:sp>
      <p:sp>
        <p:nvSpPr>
          <p:cNvPr id="143372" name="Oval 12"/>
          <p:cNvSpPr>
            <a:spLocks noChangeArrowheads="1"/>
          </p:cNvSpPr>
          <p:nvPr/>
        </p:nvSpPr>
        <p:spPr bwMode="auto">
          <a:xfrm>
            <a:off x="5598720" y="414764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C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3373" name="Oval 13"/>
          <p:cNvSpPr>
            <a:spLocks noChangeArrowheads="1"/>
          </p:cNvSpPr>
          <p:nvPr/>
        </p:nvSpPr>
        <p:spPr bwMode="auto">
          <a:xfrm>
            <a:off x="414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D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3</a:t>
            </a:r>
          </a:p>
        </p:txBody>
      </p:sp>
      <p:sp>
        <p:nvSpPr>
          <p:cNvPr id="143374" name="Oval 14"/>
          <p:cNvSpPr>
            <a:spLocks noChangeArrowheads="1"/>
          </p:cNvSpPr>
          <p:nvPr/>
        </p:nvSpPr>
        <p:spPr bwMode="auto">
          <a:xfrm>
            <a:off x="300096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E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4</a:t>
            </a:r>
          </a:p>
        </p:txBody>
      </p:sp>
      <p:sp>
        <p:nvSpPr>
          <p:cNvPr id="143375" name="Oval 15"/>
          <p:cNvSpPr>
            <a:spLocks noChangeArrowheads="1"/>
          </p:cNvSpPr>
          <p:nvPr/>
        </p:nvSpPr>
        <p:spPr bwMode="auto">
          <a:xfrm>
            <a:off x="300096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H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8</a:t>
            </a:r>
          </a:p>
        </p:txBody>
      </p:sp>
      <p:sp>
        <p:nvSpPr>
          <p:cNvPr id="143376" name="Oval 16"/>
          <p:cNvSpPr>
            <a:spLocks noChangeArrowheads="1"/>
          </p:cNvSpPr>
          <p:nvPr/>
        </p:nvSpPr>
        <p:spPr bwMode="auto">
          <a:xfrm>
            <a:off x="41472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G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10</a:t>
            </a:r>
          </a:p>
        </p:txBody>
      </p:sp>
      <p:sp>
        <p:nvSpPr>
          <p:cNvPr id="143377" name="Oval 17"/>
          <p:cNvSpPr>
            <a:spLocks noChangeArrowheads="1"/>
          </p:cNvSpPr>
          <p:nvPr/>
        </p:nvSpPr>
        <p:spPr bwMode="auto">
          <a:xfrm>
            <a:off x="5598720" y="26959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F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9</a:t>
            </a:r>
          </a:p>
        </p:txBody>
      </p:sp>
      <p:sp>
        <p:nvSpPr>
          <p:cNvPr id="143378" name="Oval 18"/>
          <p:cNvSpPr>
            <a:spLocks noChangeArrowheads="1"/>
          </p:cNvSpPr>
          <p:nvPr/>
        </p:nvSpPr>
        <p:spPr bwMode="auto">
          <a:xfrm>
            <a:off x="5598720" y="4977163"/>
            <a:ext cx="829440" cy="829527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95224" rIns="81639" bIns="40820" anchor="ctr"/>
          <a:lstStyle/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I</a:t>
            </a:r>
          </a:p>
          <a:p>
            <a:pPr algn="ctr">
              <a:lnSpc>
                <a:spcPct val="83000"/>
              </a:lnSpc>
              <a:tabLst>
                <a:tab pos="656650" algn="l"/>
              </a:tabLst>
            </a:pPr>
            <a:r>
              <a:rPr lang="en-US" sz="2500" b="1">
                <a:solidFill>
                  <a:srgbClr val="000000"/>
                </a:solidFill>
                <a:latin typeface="Ubuntu Mono" charset="0"/>
              </a:rPr>
              <a:t>13</a:t>
            </a:r>
          </a:p>
        </p:txBody>
      </p:sp>
      <p:sp>
        <p:nvSpPr>
          <p:cNvPr id="143379" name="Rectangle 19"/>
          <p:cNvSpPr>
            <a:spLocks noChangeArrowheads="1"/>
          </p:cNvSpPr>
          <p:nvPr/>
        </p:nvSpPr>
        <p:spPr bwMode="auto">
          <a:xfrm>
            <a:off x="1722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43380" name="Rectangle 20"/>
          <p:cNvSpPr>
            <a:spLocks noChangeArrowheads="1"/>
          </p:cNvSpPr>
          <p:nvPr/>
        </p:nvSpPr>
        <p:spPr bwMode="auto">
          <a:xfrm>
            <a:off x="1722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3381" name="Rectangle 21"/>
          <p:cNvSpPr>
            <a:spLocks noChangeArrowheads="1"/>
          </p:cNvSpPr>
          <p:nvPr/>
        </p:nvSpPr>
        <p:spPr bwMode="auto">
          <a:xfrm>
            <a:off x="1722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3382" name="Rectangle 22"/>
          <p:cNvSpPr>
            <a:spLocks noChangeArrowheads="1"/>
          </p:cNvSpPr>
          <p:nvPr/>
        </p:nvSpPr>
        <p:spPr bwMode="auto">
          <a:xfrm>
            <a:off x="4170240" y="4363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3383" name="Rectangle 23"/>
          <p:cNvSpPr>
            <a:spLocks noChangeArrowheads="1"/>
          </p:cNvSpPr>
          <p:nvPr/>
        </p:nvSpPr>
        <p:spPr bwMode="auto">
          <a:xfrm>
            <a:off x="4170240" y="4998765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43384" name="Rectangle 24"/>
          <p:cNvSpPr>
            <a:spLocks noChangeArrowheads="1"/>
          </p:cNvSpPr>
          <p:nvPr/>
        </p:nvSpPr>
        <p:spPr bwMode="auto">
          <a:xfrm>
            <a:off x="4170240" y="2717566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3385" name="Rectangle 25"/>
          <p:cNvSpPr>
            <a:spLocks noChangeArrowheads="1"/>
          </p:cNvSpPr>
          <p:nvPr/>
        </p:nvSpPr>
        <p:spPr bwMode="auto">
          <a:xfrm>
            <a:off x="207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43386" name="Rectangle 26"/>
          <p:cNvSpPr>
            <a:spLocks noChangeArrowheads="1"/>
          </p:cNvSpPr>
          <p:nvPr/>
        </p:nvSpPr>
        <p:spPr bwMode="auto">
          <a:xfrm>
            <a:off x="207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43387" name="Rectangle 27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43388" name="Rectangle 28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43389" name="Rectangle 29"/>
          <p:cNvSpPr>
            <a:spLocks noChangeArrowheads="1"/>
          </p:cNvSpPr>
          <p:nvPr/>
        </p:nvSpPr>
        <p:spPr bwMode="auto">
          <a:xfrm>
            <a:off x="2793600" y="1636012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  <p:sp>
        <p:nvSpPr>
          <p:cNvPr id="143390" name="Rectangle 30"/>
          <p:cNvSpPr>
            <a:spLocks noChangeArrowheads="1"/>
          </p:cNvSpPr>
          <p:nvPr/>
        </p:nvSpPr>
        <p:spPr bwMode="auto">
          <a:xfrm>
            <a:off x="2793600" y="3898490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cxnSp>
        <p:nvCxnSpPr>
          <p:cNvPr id="143391" name="AutoShape 31"/>
          <p:cNvCxnSpPr>
            <a:cxnSpLocks noChangeShapeType="1"/>
            <a:stCxn id="143369" idx="6"/>
            <a:endCxn id="143367" idx="2"/>
          </p:cNvCxnSpPr>
          <p:nvPr/>
        </p:nvCxnSpPr>
        <p:spPr bwMode="auto">
          <a:xfrm>
            <a:off x="1244160" y="829527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2" name="AutoShape 32"/>
          <p:cNvCxnSpPr>
            <a:cxnSpLocks noChangeShapeType="1"/>
            <a:endCxn id="143362" idx="2"/>
          </p:cNvCxnSpPr>
          <p:nvPr/>
        </p:nvCxnSpPr>
        <p:spPr bwMode="auto">
          <a:xfrm>
            <a:off x="3830400" y="829527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3" name="AutoShape 33"/>
          <p:cNvCxnSpPr>
            <a:cxnSpLocks noChangeShapeType="1"/>
            <a:stCxn id="143368" idx="6"/>
            <a:endCxn id="143365" idx="2"/>
          </p:cNvCxnSpPr>
          <p:nvPr/>
        </p:nvCxnSpPr>
        <p:spPr bwMode="auto">
          <a:xfrm>
            <a:off x="1244160" y="31107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4" name="AutoShape 34"/>
          <p:cNvCxnSpPr>
            <a:cxnSpLocks noChangeShapeType="1"/>
            <a:endCxn id="143364" idx="2"/>
          </p:cNvCxnSpPr>
          <p:nvPr/>
        </p:nvCxnSpPr>
        <p:spPr bwMode="auto">
          <a:xfrm>
            <a:off x="3830400" y="31107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5" name="AutoShape 35"/>
          <p:cNvCxnSpPr>
            <a:cxnSpLocks noChangeShapeType="1"/>
            <a:stCxn id="143366" idx="6"/>
            <a:endCxn id="143363" idx="2"/>
          </p:cNvCxnSpPr>
          <p:nvPr/>
        </p:nvCxnSpPr>
        <p:spPr bwMode="auto">
          <a:xfrm>
            <a:off x="1244160" y="5391926"/>
            <a:ext cx="175680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6" name="AutoShape 36"/>
          <p:cNvCxnSpPr>
            <a:cxnSpLocks noChangeShapeType="1"/>
            <a:endCxn id="143361" idx="2"/>
          </p:cNvCxnSpPr>
          <p:nvPr/>
        </p:nvCxnSpPr>
        <p:spPr bwMode="auto">
          <a:xfrm>
            <a:off x="3830400" y="5391926"/>
            <a:ext cx="1768320" cy="1441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7" name="AutoShape 37"/>
          <p:cNvCxnSpPr>
            <a:cxnSpLocks noChangeShapeType="1"/>
            <a:stCxn id="143369" idx="4"/>
          </p:cNvCxnSpPr>
          <p:nvPr/>
        </p:nvCxnSpPr>
        <p:spPr bwMode="auto">
          <a:xfrm>
            <a:off x="829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8" name="AutoShape 38"/>
          <p:cNvCxnSpPr>
            <a:cxnSpLocks noChangeShapeType="1"/>
            <a:endCxn id="143366" idx="0"/>
          </p:cNvCxnSpPr>
          <p:nvPr/>
        </p:nvCxnSpPr>
        <p:spPr bwMode="auto">
          <a:xfrm>
            <a:off x="829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399" name="AutoShape 39"/>
          <p:cNvCxnSpPr>
            <a:cxnSpLocks noChangeShapeType="1"/>
            <a:stCxn id="143363" idx="0"/>
          </p:cNvCxnSpPr>
          <p:nvPr/>
        </p:nvCxnSpPr>
        <p:spPr bwMode="auto">
          <a:xfrm flipV="1">
            <a:off x="341568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00" name="AutoShape 40"/>
          <p:cNvCxnSpPr>
            <a:cxnSpLocks noChangeShapeType="1"/>
            <a:endCxn id="143367" idx="4"/>
          </p:cNvCxnSpPr>
          <p:nvPr/>
        </p:nvCxnSpPr>
        <p:spPr bwMode="auto">
          <a:xfrm flipV="1">
            <a:off x="341568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01" name="AutoShape 41"/>
          <p:cNvCxnSpPr>
            <a:cxnSpLocks noChangeShapeType="1"/>
            <a:stCxn id="143362" idx="4"/>
          </p:cNvCxnSpPr>
          <p:nvPr/>
        </p:nvCxnSpPr>
        <p:spPr bwMode="auto">
          <a:xfrm>
            <a:off x="6013440" y="1244291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43402" name="AutoShape 42"/>
          <p:cNvCxnSpPr>
            <a:cxnSpLocks noChangeShapeType="1"/>
            <a:endCxn id="143361" idx="0"/>
          </p:cNvCxnSpPr>
          <p:nvPr/>
        </p:nvCxnSpPr>
        <p:spPr bwMode="auto">
          <a:xfrm>
            <a:off x="6013440" y="3525490"/>
            <a:ext cx="1440" cy="1451672"/>
          </a:xfrm>
          <a:prstGeom prst="straightConnector1">
            <a:avLst/>
          </a:prstGeom>
          <a:noFill/>
          <a:ln w="36720" cap="flat">
            <a:solidFill>
              <a:srgbClr val="008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3403" name="Line 43"/>
          <p:cNvSpPr>
            <a:spLocks noChangeShapeType="1"/>
          </p:cNvSpPr>
          <p:nvPr/>
        </p:nvSpPr>
        <p:spPr bwMode="auto">
          <a:xfrm>
            <a:off x="7464960" y="414763"/>
            <a:ext cx="124416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zh-CN" altLang="en-US"/>
          </a:p>
        </p:txBody>
      </p:sp>
      <p:sp>
        <p:nvSpPr>
          <p:cNvPr id="143404" name="Rectangle 44"/>
          <p:cNvSpPr>
            <a:spLocks noChangeArrowheads="1"/>
          </p:cNvSpPr>
          <p:nvPr/>
        </p:nvSpPr>
        <p:spPr bwMode="auto">
          <a:xfrm>
            <a:off x="5391360" y="3898490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43405" name="Rectangle 45"/>
          <p:cNvSpPr>
            <a:spLocks noChangeArrowheads="1"/>
          </p:cNvSpPr>
          <p:nvPr/>
        </p:nvSpPr>
        <p:spPr bwMode="auto">
          <a:xfrm>
            <a:off x="5391360" y="1636012"/>
            <a:ext cx="414720" cy="6221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29045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Robot </a:t>
            </a:r>
            <a:r>
              <a:rPr kumimoji="1" lang="en-US" altLang="zh-CN" dirty="0" err="1" smtClean="0"/>
              <a:t>Pathfinding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2615"/>
            <a:ext cx="9239792" cy="69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92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Search is Important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326" y="763323"/>
            <a:ext cx="9652123" cy="60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714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Summary</a:t>
            </a:r>
            <a:endParaRPr kumimoji="1"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196" y="2364918"/>
            <a:ext cx="2750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Depth First Search</a:t>
            </a:r>
            <a:endParaRPr kumimoji="1" lang="zh-CN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-43485" y="3612190"/>
            <a:ext cx="3007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Breadth First Search</a:t>
            </a:r>
            <a:endParaRPr kumimoji="1" lang="zh-CN" alt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36274" y="4914205"/>
            <a:ext cx="142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Dijkstra’s</a:t>
            </a:r>
            <a:endParaRPr kumimoji="1" lang="zh-CN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28217" y="2407835"/>
            <a:ext cx="2715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Uses little memory</a:t>
            </a:r>
            <a:endParaRPr kumimoji="1"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025248" y="2494543"/>
            <a:ext cx="95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Stack</a:t>
            </a:r>
            <a:endParaRPr kumimoji="1" lang="zh-CN" alt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3948079" y="3730866"/>
            <a:ext cx="1108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Queue</a:t>
            </a:r>
            <a:endParaRPr kumimoji="1" lang="zh-CN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3426527" y="4978138"/>
            <a:ext cx="215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Priority Queue</a:t>
            </a:r>
            <a:endParaRPr kumimoji="1" lang="zh-CN" alt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928217" y="3633208"/>
            <a:ext cx="2870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Finds shortest hops</a:t>
            </a:r>
            <a:endParaRPr kumimoji="1" lang="zh-CN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928217" y="4989967"/>
            <a:ext cx="2802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Finds shortest path</a:t>
            </a:r>
            <a:endParaRPr kumimoji="1" lang="zh-CN" alt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1325730" y="1378212"/>
            <a:ext cx="1637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Algorithm</a:t>
            </a:r>
            <a:endParaRPr kumimoji="1" lang="zh-CN" alt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598223" y="1378212"/>
            <a:ext cx="1672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Collection</a:t>
            </a:r>
            <a:endParaRPr kumimoji="1" lang="zh-CN" alt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901655" y="1378212"/>
            <a:ext cx="1227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Benefit</a:t>
            </a:r>
            <a:endParaRPr kumimoji="1" lang="zh-CN" altLang="en-US" sz="2400" b="1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64214" y="2014563"/>
            <a:ext cx="859388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8384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802" y="5450538"/>
            <a:ext cx="1131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Graphs n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C++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Twitter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25221" y="160899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Friday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Graph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0226" y="355559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Lover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2018" y="81531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Depth First Search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Breadth First Search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Chose Between the Two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02326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56481" y="502613"/>
            <a:ext cx="8228160" cy="421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dirty="0">
                <a:latin typeface="DejaVu Serif" charset="0"/>
              </a:rPr>
              <a:t>A </a:t>
            </a:r>
            <a:r>
              <a:rPr lang="en-US" sz="2900" b="1" dirty="0">
                <a:solidFill>
                  <a:srgbClr val="0000FF"/>
                </a:solidFill>
                <a:latin typeface="DejaVu Serif" charset="0"/>
              </a:rPr>
              <a:t>graph</a:t>
            </a:r>
            <a:r>
              <a:rPr lang="en-US" sz="2900" dirty="0">
                <a:latin typeface="DejaVu Serif" charset="0"/>
              </a:rPr>
              <a:t> is a mathematical structure</a:t>
            </a:r>
          </a:p>
          <a:p>
            <a:pPr algn="ctr">
              <a:lnSpc>
                <a:spcPct val="98000"/>
              </a:lnSpc>
            </a:pPr>
            <a:r>
              <a:rPr lang="en-US" sz="2900" dirty="0">
                <a:latin typeface="DejaVu Serif" charset="0"/>
              </a:rPr>
              <a:t>for representing </a:t>
            </a:r>
            <a:r>
              <a:rPr lang="en-US" sz="2900" dirty="0" smtClean="0">
                <a:latin typeface="DejaVu Serif" charset="0"/>
              </a:rPr>
              <a:t>relationships using nodes and edges.</a:t>
            </a:r>
            <a:endParaRPr lang="en-US" sz="2900" dirty="0">
              <a:latin typeface="DejaVu Serif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-21898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kumimoji="1" lang="en-US" altLang="zh-CN" sz="4600" b="0" dirty="0" smtClean="0">
                <a:solidFill>
                  <a:schemeClr val="tx1"/>
                </a:solidFill>
                <a:latin typeface="+mn-lt"/>
              </a:rPr>
              <a:t>Graph Definition</a:t>
            </a:r>
            <a:endParaRPr kumimoji="1" lang="zh-CN" altLang="en-US" sz="46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8871" y="6196971"/>
            <a:ext cx="4615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*Just like a tree without the rules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14810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7580" y="1410344"/>
            <a:ext cx="5922663" cy="423919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09124" y="4237152"/>
            <a:ext cx="2255210" cy="2529153"/>
          </a:xfrm>
          <a:prstGeom prst="roundRect">
            <a:avLst/>
          </a:prstGeom>
          <a:solidFill>
            <a:schemeClr val="bg1">
              <a:alpha val="58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Solution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717" y="1532819"/>
            <a:ext cx="61411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>
                <a:solidFill>
                  <a:srgbClr val="660066"/>
                </a:solidFill>
                <a:latin typeface="Courier"/>
                <a:cs typeface="Courier"/>
              </a:rPr>
              <a:t>b</a:t>
            </a:r>
            <a:r>
              <a:rPr kumimoji="1" lang="en-US" altLang="zh-CN" b="1" dirty="0" err="1" smtClean="0">
                <a:solidFill>
                  <a:srgbClr val="660066"/>
                </a:solidFill>
                <a:latin typeface="Courier"/>
                <a:cs typeface="Courier"/>
              </a:rPr>
              <a:t>ool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BasicGraph</a:t>
            </a:r>
            <a:r>
              <a:rPr kumimoji="1" lang="en-US" altLang="zh-CN" dirty="0" smtClean="0">
                <a:latin typeface="Courier"/>
                <a:cs typeface="Courier"/>
              </a:rPr>
              <a:t> &amp; g,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Set&lt;Vertex *&gt; seen,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node,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goal) {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(node == goal)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seen.contains</a:t>
            </a:r>
            <a:r>
              <a:rPr kumimoji="1" lang="en-US" altLang="zh-CN" dirty="0" smtClean="0">
                <a:latin typeface="Courier"/>
                <a:cs typeface="Courier"/>
              </a:rPr>
              <a:t>(node))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dirty="0" err="1" smtClean="0">
                <a:latin typeface="Courier"/>
                <a:cs typeface="Courier"/>
              </a:rPr>
              <a:t>seen.add</a:t>
            </a:r>
            <a:r>
              <a:rPr kumimoji="1" lang="en-US" altLang="zh-CN" dirty="0" smtClean="0">
                <a:latin typeface="Courier"/>
                <a:cs typeface="Courier"/>
              </a:rPr>
              <a:t>(node);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kumimoji="1" lang="en-US" altLang="zh-CN" dirty="0" smtClean="0">
                <a:latin typeface="Courier"/>
                <a:cs typeface="Courier"/>
              </a:rPr>
              <a:t>(Vertex* </a:t>
            </a:r>
            <a:r>
              <a:rPr kumimoji="1" lang="en-US" altLang="zh-CN" dirty="0" err="1" smtClean="0">
                <a:latin typeface="Courier"/>
                <a:cs typeface="Courier"/>
              </a:rPr>
              <a:t>next:g</a:t>
            </a:r>
            <a:r>
              <a:rPr kumimoji="1" lang="en-US" altLang="zh-CN" dirty="0" smtClean="0">
                <a:latin typeface="Courier"/>
                <a:cs typeface="Courier"/>
              </a:rPr>
              <a:t>-&gt;</a:t>
            </a:r>
            <a:r>
              <a:rPr kumimoji="1" lang="en-US" altLang="zh-CN" dirty="0" err="1" smtClean="0">
                <a:latin typeface="Courier"/>
                <a:cs typeface="Courier"/>
              </a:rPr>
              <a:t>getNeighbors</a:t>
            </a:r>
            <a:r>
              <a:rPr kumimoji="1" lang="en-US" altLang="zh-CN" dirty="0" smtClean="0">
                <a:latin typeface="Courier"/>
                <a:cs typeface="Courier"/>
              </a:rPr>
              <a:t>(node)){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(g, seen, next, goal))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" name="Left Bracket 1"/>
          <p:cNvSpPr/>
          <p:nvPr/>
        </p:nvSpPr>
        <p:spPr bwMode="auto">
          <a:xfrm rot="16200000">
            <a:off x="5221784" y="2408844"/>
            <a:ext cx="4664152" cy="2539845"/>
          </a:xfrm>
          <a:prstGeom prst="leftBracke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8637" y="6120331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Call Stack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68514" y="4478024"/>
            <a:ext cx="1787815" cy="2107582"/>
            <a:chOff x="2514600" y="1122570"/>
            <a:chExt cx="4777565" cy="5506830"/>
          </a:xfrm>
        </p:grpSpPr>
        <p:sp>
          <p:nvSpPr>
            <p:cNvPr id="8" name="Oval 7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0" name="Straight Arrow Connector 9"/>
            <p:cNvCxnSpPr>
              <a:stCxn id="8" idx="1"/>
              <a:endCxn id="9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3" name="Straight Arrow Connector 12"/>
            <p:cNvCxnSpPr>
              <a:stCxn id="9" idx="7"/>
              <a:endCxn id="11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257298" y="3534857"/>
              <a:ext cx="1985861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Start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5555" y="5283101"/>
              <a:ext cx="1976610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Goal</a:t>
              </a:r>
              <a:endParaRPr lang="en-US" sz="2400" dirty="0"/>
            </a:p>
          </p:txBody>
        </p:sp>
        <p:cxnSp>
          <p:nvCxnSpPr>
            <p:cNvPr id="18" name="Curved Connector 17"/>
            <p:cNvCxnSpPr>
              <a:stCxn id="9" idx="4"/>
              <a:endCxn id="14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8541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7580" y="1410344"/>
            <a:ext cx="5922663" cy="423919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09124" y="4237152"/>
            <a:ext cx="2255210" cy="2529153"/>
          </a:xfrm>
          <a:prstGeom prst="roundRect">
            <a:avLst/>
          </a:prstGeom>
          <a:solidFill>
            <a:schemeClr val="bg1">
              <a:alpha val="58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Solution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717" y="1532819"/>
            <a:ext cx="61411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>
                <a:solidFill>
                  <a:srgbClr val="660066"/>
                </a:solidFill>
                <a:latin typeface="Courier"/>
                <a:cs typeface="Courier"/>
              </a:rPr>
              <a:t>b</a:t>
            </a:r>
            <a:r>
              <a:rPr kumimoji="1" lang="en-US" altLang="zh-CN" b="1" dirty="0" err="1" smtClean="0">
                <a:solidFill>
                  <a:srgbClr val="660066"/>
                </a:solidFill>
                <a:latin typeface="Courier"/>
                <a:cs typeface="Courier"/>
              </a:rPr>
              <a:t>ool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BasicGraph</a:t>
            </a:r>
            <a:r>
              <a:rPr kumimoji="1" lang="en-US" altLang="zh-CN" dirty="0" smtClean="0">
                <a:latin typeface="Courier"/>
                <a:cs typeface="Courier"/>
              </a:rPr>
              <a:t> &amp; g,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Set&lt;Vertex *&gt; seen,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node,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goal) {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(node == goal)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seen.contains</a:t>
            </a:r>
            <a:r>
              <a:rPr kumimoji="1" lang="en-US" altLang="zh-CN" dirty="0" smtClean="0">
                <a:latin typeface="Courier"/>
                <a:cs typeface="Courier"/>
              </a:rPr>
              <a:t>(node))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dirty="0" err="1" smtClean="0">
                <a:latin typeface="Courier"/>
                <a:cs typeface="Courier"/>
              </a:rPr>
              <a:t>seen.add</a:t>
            </a:r>
            <a:r>
              <a:rPr kumimoji="1" lang="en-US" altLang="zh-CN" dirty="0" smtClean="0">
                <a:latin typeface="Courier"/>
                <a:cs typeface="Courier"/>
              </a:rPr>
              <a:t>(node);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kumimoji="1" lang="en-US" altLang="zh-CN" dirty="0" smtClean="0">
                <a:latin typeface="Courier"/>
                <a:cs typeface="Courier"/>
              </a:rPr>
              <a:t>(Vertex* </a:t>
            </a:r>
            <a:r>
              <a:rPr kumimoji="1" lang="en-US" altLang="zh-CN" dirty="0" err="1" smtClean="0">
                <a:latin typeface="Courier"/>
                <a:cs typeface="Courier"/>
              </a:rPr>
              <a:t>next:g</a:t>
            </a:r>
            <a:r>
              <a:rPr kumimoji="1" lang="en-US" altLang="zh-CN" dirty="0" smtClean="0">
                <a:latin typeface="Courier"/>
                <a:cs typeface="Courier"/>
              </a:rPr>
              <a:t>-&gt;</a:t>
            </a:r>
            <a:r>
              <a:rPr kumimoji="1" lang="en-US" altLang="zh-CN" dirty="0" err="1" smtClean="0">
                <a:latin typeface="Courier"/>
                <a:cs typeface="Courier"/>
              </a:rPr>
              <a:t>getNeighbors</a:t>
            </a:r>
            <a:r>
              <a:rPr kumimoji="1" lang="en-US" altLang="zh-CN" dirty="0" smtClean="0">
                <a:latin typeface="Courier"/>
                <a:cs typeface="Courier"/>
              </a:rPr>
              <a:t>(node)){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(g, seen, next, goal))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" name="Left Bracket 1"/>
          <p:cNvSpPr/>
          <p:nvPr/>
        </p:nvSpPr>
        <p:spPr bwMode="auto">
          <a:xfrm rot="16200000">
            <a:off x="5221784" y="2408844"/>
            <a:ext cx="4664152" cy="2539845"/>
          </a:xfrm>
          <a:prstGeom prst="leftBracke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8637" y="6120331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Call Stack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68514" y="4478024"/>
            <a:ext cx="1787815" cy="2107582"/>
            <a:chOff x="2514600" y="1122570"/>
            <a:chExt cx="4777565" cy="5506830"/>
          </a:xfrm>
        </p:grpSpPr>
        <p:sp>
          <p:nvSpPr>
            <p:cNvPr id="8" name="Oval 7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0" name="Straight Arrow Connector 9"/>
            <p:cNvCxnSpPr>
              <a:stCxn id="8" idx="1"/>
              <a:endCxn id="9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3" name="Straight Arrow Connector 12"/>
            <p:cNvCxnSpPr>
              <a:stCxn id="9" idx="7"/>
              <a:endCxn id="11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257298" y="3534857"/>
              <a:ext cx="1985861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Start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5555" y="5283101"/>
              <a:ext cx="1976610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Goal</a:t>
              </a:r>
              <a:endParaRPr lang="en-US" sz="2400" dirty="0"/>
            </a:p>
          </p:txBody>
        </p:sp>
        <p:cxnSp>
          <p:nvCxnSpPr>
            <p:cNvPr id="18" name="Curved Connector 17"/>
            <p:cNvCxnSpPr>
              <a:stCxn id="9" idx="4"/>
              <a:endCxn id="14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45786" y="4507937"/>
            <a:ext cx="1221138" cy="1318829"/>
            <a:chOff x="6617358" y="3791265"/>
            <a:chExt cx="1905000" cy="2057400"/>
          </a:xfrm>
        </p:grpSpPr>
        <p:sp>
          <p:nvSpPr>
            <p:cNvPr id="20" name="Rounded Rectangle 19"/>
            <p:cNvSpPr/>
            <p:nvPr/>
          </p:nvSpPr>
          <p:spPr>
            <a:xfrm>
              <a:off x="6617358" y="3791265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79358" y="462946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0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7580" y="1410344"/>
            <a:ext cx="5922663" cy="423919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09124" y="4237152"/>
            <a:ext cx="2255210" cy="2529153"/>
          </a:xfrm>
          <a:prstGeom prst="roundRect">
            <a:avLst/>
          </a:prstGeom>
          <a:solidFill>
            <a:schemeClr val="bg1">
              <a:alpha val="58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Solution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717" y="1532819"/>
            <a:ext cx="61411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>
                <a:solidFill>
                  <a:srgbClr val="660066"/>
                </a:solidFill>
                <a:latin typeface="Courier"/>
                <a:cs typeface="Courier"/>
              </a:rPr>
              <a:t>b</a:t>
            </a:r>
            <a:r>
              <a:rPr kumimoji="1" lang="en-US" altLang="zh-CN" b="1" dirty="0" err="1" smtClean="0">
                <a:solidFill>
                  <a:srgbClr val="660066"/>
                </a:solidFill>
                <a:latin typeface="Courier"/>
                <a:cs typeface="Courier"/>
              </a:rPr>
              <a:t>ool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BasicGraph</a:t>
            </a:r>
            <a:r>
              <a:rPr kumimoji="1" lang="en-US" altLang="zh-CN" dirty="0" smtClean="0">
                <a:latin typeface="Courier"/>
                <a:cs typeface="Courier"/>
              </a:rPr>
              <a:t> &amp; g,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Set&lt;Vertex *&gt; seen,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node,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goal) {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(node == goal)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seen.contains</a:t>
            </a:r>
            <a:r>
              <a:rPr kumimoji="1" lang="en-US" altLang="zh-CN" dirty="0" smtClean="0">
                <a:latin typeface="Courier"/>
                <a:cs typeface="Courier"/>
              </a:rPr>
              <a:t>(node))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dirty="0" err="1" smtClean="0">
                <a:latin typeface="Courier"/>
                <a:cs typeface="Courier"/>
              </a:rPr>
              <a:t>seen.add</a:t>
            </a:r>
            <a:r>
              <a:rPr kumimoji="1" lang="en-US" altLang="zh-CN" dirty="0" smtClean="0">
                <a:latin typeface="Courier"/>
                <a:cs typeface="Courier"/>
              </a:rPr>
              <a:t>(node);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kumimoji="1" lang="en-US" altLang="zh-CN" dirty="0" smtClean="0">
                <a:latin typeface="Courier"/>
                <a:cs typeface="Courier"/>
              </a:rPr>
              <a:t>(Vertex* </a:t>
            </a:r>
            <a:r>
              <a:rPr kumimoji="1" lang="en-US" altLang="zh-CN" dirty="0" err="1" smtClean="0">
                <a:latin typeface="Courier"/>
                <a:cs typeface="Courier"/>
              </a:rPr>
              <a:t>next:g</a:t>
            </a:r>
            <a:r>
              <a:rPr kumimoji="1" lang="en-US" altLang="zh-CN" dirty="0" smtClean="0">
                <a:latin typeface="Courier"/>
                <a:cs typeface="Courier"/>
              </a:rPr>
              <a:t>-&gt;</a:t>
            </a:r>
            <a:r>
              <a:rPr kumimoji="1" lang="en-US" altLang="zh-CN" dirty="0" err="1" smtClean="0">
                <a:latin typeface="Courier"/>
                <a:cs typeface="Courier"/>
              </a:rPr>
              <a:t>getNeighbors</a:t>
            </a:r>
            <a:r>
              <a:rPr kumimoji="1" lang="en-US" altLang="zh-CN" dirty="0" smtClean="0">
                <a:latin typeface="Courier"/>
                <a:cs typeface="Courier"/>
              </a:rPr>
              <a:t>(node)){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(g, seen, next, goal))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" name="Left Bracket 1"/>
          <p:cNvSpPr/>
          <p:nvPr/>
        </p:nvSpPr>
        <p:spPr bwMode="auto">
          <a:xfrm rot="16200000">
            <a:off x="5221784" y="2408844"/>
            <a:ext cx="4664152" cy="2539845"/>
          </a:xfrm>
          <a:prstGeom prst="leftBracke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8637" y="6120331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Call Stack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68514" y="4478024"/>
            <a:ext cx="1787815" cy="2107582"/>
            <a:chOff x="2514600" y="1122570"/>
            <a:chExt cx="4777565" cy="5506830"/>
          </a:xfrm>
        </p:grpSpPr>
        <p:sp>
          <p:nvSpPr>
            <p:cNvPr id="8" name="Oval 7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0" name="Straight Arrow Connector 9"/>
            <p:cNvCxnSpPr>
              <a:stCxn id="8" idx="1"/>
              <a:endCxn id="9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3" name="Straight Arrow Connector 12"/>
            <p:cNvCxnSpPr>
              <a:stCxn id="9" idx="7"/>
              <a:endCxn id="11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257298" y="3534857"/>
              <a:ext cx="1985861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Start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5555" y="5283101"/>
              <a:ext cx="1976610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Goal</a:t>
              </a:r>
              <a:endParaRPr lang="en-US" sz="2400" dirty="0"/>
            </a:p>
          </p:txBody>
        </p:sp>
        <p:cxnSp>
          <p:nvCxnSpPr>
            <p:cNvPr id="18" name="Curved Connector 17"/>
            <p:cNvCxnSpPr>
              <a:stCxn id="9" idx="4"/>
              <a:endCxn id="14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45786" y="4507937"/>
            <a:ext cx="1221138" cy="1318829"/>
            <a:chOff x="6617358" y="3791265"/>
            <a:chExt cx="1905000" cy="2057400"/>
          </a:xfrm>
        </p:grpSpPr>
        <p:sp>
          <p:nvSpPr>
            <p:cNvPr id="20" name="Rounded Rectangle 19"/>
            <p:cNvSpPr/>
            <p:nvPr/>
          </p:nvSpPr>
          <p:spPr>
            <a:xfrm>
              <a:off x="6617358" y="3791265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79358" y="462946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88590" y="248006"/>
            <a:ext cx="1221138" cy="1318829"/>
            <a:chOff x="6617358" y="3791265"/>
            <a:chExt cx="1905000" cy="2057400"/>
          </a:xfrm>
        </p:grpSpPr>
        <p:sp>
          <p:nvSpPr>
            <p:cNvPr id="35" name="Rounded Rectangle 34"/>
            <p:cNvSpPr/>
            <p:nvPr/>
          </p:nvSpPr>
          <p:spPr>
            <a:xfrm>
              <a:off x="6617358" y="3791265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379358" y="462946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278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7580" y="1410344"/>
            <a:ext cx="5922663" cy="423919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09124" y="4237152"/>
            <a:ext cx="2255210" cy="2529153"/>
          </a:xfrm>
          <a:prstGeom prst="roundRect">
            <a:avLst/>
          </a:prstGeom>
          <a:solidFill>
            <a:schemeClr val="bg1">
              <a:alpha val="58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Solution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717" y="1532819"/>
            <a:ext cx="61411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>
                <a:solidFill>
                  <a:srgbClr val="660066"/>
                </a:solidFill>
                <a:latin typeface="Courier"/>
                <a:cs typeface="Courier"/>
              </a:rPr>
              <a:t>b</a:t>
            </a:r>
            <a:r>
              <a:rPr kumimoji="1" lang="en-US" altLang="zh-CN" b="1" dirty="0" err="1" smtClean="0">
                <a:solidFill>
                  <a:srgbClr val="660066"/>
                </a:solidFill>
                <a:latin typeface="Courier"/>
                <a:cs typeface="Courier"/>
              </a:rPr>
              <a:t>ool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BasicGraph</a:t>
            </a:r>
            <a:r>
              <a:rPr kumimoji="1" lang="en-US" altLang="zh-CN" dirty="0" smtClean="0">
                <a:latin typeface="Courier"/>
                <a:cs typeface="Courier"/>
              </a:rPr>
              <a:t> &amp; g,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Set&lt;Vertex *&gt; seen,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node,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goal) {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(node == goal)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seen.contains</a:t>
            </a:r>
            <a:r>
              <a:rPr kumimoji="1" lang="en-US" altLang="zh-CN" dirty="0" smtClean="0">
                <a:latin typeface="Courier"/>
                <a:cs typeface="Courier"/>
              </a:rPr>
              <a:t>(node))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dirty="0" err="1" smtClean="0">
                <a:latin typeface="Courier"/>
                <a:cs typeface="Courier"/>
              </a:rPr>
              <a:t>seen.add</a:t>
            </a:r>
            <a:r>
              <a:rPr kumimoji="1" lang="en-US" altLang="zh-CN" dirty="0" smtClean="0">
                <a:latin typeface="Courier"/>
                <a:cs typeface="Courier"/>
              </a:rPr>
              <a:t>(node);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kumimoji="1" lang="en-US" altLang="zh-CN" dirty="0" smtClean="0">
                <a:latin typeface="Courier"/>
                <a:cs typeface="Courier"/>
              </a:rPr>
              <a:t>(Vertex* </a:t>
            </a:r>
            <a:r>
              <a:rPr kumimoji="1" lang="en-US" altLang="zh-CN" dirty="0" err="1" smtClean="0">
                <a:latin typeface="Courier"/>
                <a:cs typeface="Courier"/>
              </a:rPr>
              <a:t>next:g</a:t>
            </a:r>
            <a:r>
              <a:rPr kumimoji="1" lang="en-US" altLang="zh-CN" dirty="0" smtClean="0">
                <a:latin typeface="Courier"/>
                <a:cs typeface="Courier"/>
              </a:rPr>
              <a:t>-&gt;</a:t>
            </a:r>
            <a:r>
              <a:rPr kumimoji="1" lang="en-US" altLang="zh-CN" dirty="0" err="1" smtClean="0">
                <a:latin typeface="Courier"/>
                <a:cs typeface="Courier"/>
              </a:rPr>
              <a:t>getNeighbors</a:t>
            </a:r>
            <a:r>
              <a:rPr kumimoji="1" lang="en-US" altLang="zh-CN" dirty="0" smtClean="0">
                <a:latin typeface="Courier"/>
                <a:cs typeface="Courier"/>
              </a:rPr>
              <a:t>(node)){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(g, seen, next, goal))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" name="Left Bracket 1"/>
          <p:cNvSpPr/>
          <p:nvPr/>
        </p:nvSpPr>
        <p:spPr bwMode="auto">
          <a:xfrm rot="16200000">
            <a:off x="5221784" y="2408844"/>
            <a:ext cx="4664152" cy="2539845"/>
          </a:xfrm>
          <a:prstGeom prst="leftBracke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8637" y="6120331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Call Stack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68514" y="4478024"/>
            <a:ext cx="1787815" cy="2107582"/>
            <a:chOff x="2514600" y="1122570"/>
            <a:chExt cx="4777565" cy="5506830"/>
          </a:xfrm>
        </p:grpSpPr>
        <p:sp>
          <p:nvSpPr>
            <p:cNvPr id="8" name="Oval 7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0" name="Straight Arrow Connector 9"/>
            <p:cNvCxnSpPr>
              <a:stCxn id="8" idx="1"/>
              <a:endCxn id="9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3" name="Straight Arrow Connector 12"/>
            <p:cNvCxnSpPr>
              <a:stCxn id="9" idx="7"/>
              <a:endCxn id="11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257298" y="3534857"/>
              <a:ext cx="1985861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Start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5555" y="5283101"/>
              <a:ext cx="1976610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Goal</a:t>
              </a:r>
              <a:endParaRPr lang="en-US" sz="2400" dirty="0"/>
            </a:p>
          </p:txBody>
        </p:sp>
        <p:cxnSp>
          <p:nvCxnSpPr>
            <p:cNvPr id="18" name="Curved Connector 17"/>
            <p:cNvCxnSpPr>
              <a:stCxn id="9" idx="4"/>
              <a:endCxn id="14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45786" y="4507937"/>
            <a:ext cx="1221138" cy="1318829"/>
            <a:chOff x="6617358" y="3791265"/>
            <a:chExt cx="1905000" cy="2057400"/>
          </a:xfrm>
        </p:grpSpPr>
        <p:sp>
          <p:nvSpPr>
            <p:cNvPr id="20" name="Rounded Rectangle 19"/>
            <p:cNvSpPr/>
            <p:nvPr/>
          </p:nvSpPr>
          <p:spPr>
            <a:xfrm>
              <a:off x="6617358" y="3791265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79358" y="462946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78309" y="3065640"/>
            <a:ext cx="1228561" cy="1326846"/>
            <a:chOff x="4953000" y="1371600"/>
            <a:chExt cx="1905000" cy="2057400"/>
          </a:xfrm>
        </p:grpSpPr>
        <p:sp>
          <p:nvSpPr>
            <p:cNvPr id="23" name="Rounded Rectangle 22"/>
            <p:cNvSpPr/>
            <p:nvPr/>
          </p:nvSpPr>
          <p:spPr>
            <a:xfrm>
              <a:off x="4953000" y="1371600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715000" y="2209800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57800" y="1752600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4" idx="1"/>
              <a:endCxn id="27" idx="5"/>
            </p:cNvCxnSpPr>
            <p:nvPr/>
          </p:nvCxnSpPr>
          <p:spPr>
            <a:xfrm flipH="1" flipV="1">
              <a:off x="5583004" y="2077804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788590" y="248006"/>
            <a:ext cx="1221138" cy="1318829"/>
            <a:chOff x="6617358" y="3791265"/>
            <a:chExt cx="1905000" cy="2057400"/>
          </a:xfrm>
        </p:grpSpPr>
        <p:sp>
          <p:nvSpPr>
            <p:cNvPr id="34" name="Rounded Rectangle 33"/>
            <p:cNvSpPr/>
            <p:nvPr/>
          </p:nvSpPr>
          <p:spPr>
            <a:xfrm>
              <a:off x="6617358" y="3791265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379358" y="462946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48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7580" y="1410344"/>
            <a:ext cx="5922663" cy="423919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09124" y="4237152"/>
            <a:ext cx="2255210" cy="2529153"/>
          </a:xfrm>
          <a:prstGeom prst="roundRect">
            <a:avLst/>
          </a:prstGeom>
          <a:solidFill>
            <a:schemeClr val="bg1">
              <a:alpha val="58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Solution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717" y="1532819"/>
            <a:ext cx="61411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>
                <a:solidFill>
                  <a:srgbClr val="660066"/>
                </a:solidFill>
                <a:latin typeface="Courier"/>
                <a:cs typeface="Courier"/>
              </a:rPr>
              <a:t>b</a:t>
            </a:r>
            <a:r>
              <a:rPr kumimoji="1" lang="en-US" altLang="zh-CN" b="1" dirty="0" err="1" smtClean="0">
                <a:solidFill>
                  <a:srgbClr val="660066"/>
                </a:solidFill>
                <a:latin typeface="Courier"/>
                <a:cs typeface="Courier"/>
              </a:rPr>
              <a:t>ool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BasicGraph</a:t>
            </a:r>
            <a:r>
              <a:rPr kumimoji="1" lang="en-US" altLang="zh-CN" dirty="0" smtClean="0">
                <a:latin typeface="Courier"/>
                <a:cs typeface="Courier"/>
              </a:rPr>
              <a:t> &amp; g,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Set&lt;Vertex *&gt; seen,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node,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goal) {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(node == goal)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seen.contains</a:t>
            </a:r>
            <a:r>
              <a:rPr kumimoji="1" lang="en-US" altLang="zh-CN" dirty="0" smtClean="0">
                <a:latin typeface="Courier"/>
                <a:cs typeface="Courier"/>
              </a:rPr>
              <a:t>(node))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dirty="0" err="1" smtClean="0">
                <a:latin typeface="Courier"/>
                <a:cs typeface="Courier"/>
              </a:rPr>
              <a:t>seen.add</a:t>
            </a:r>
            <a:r>
              <a:rPr kumimoji="1" lang="en-US" altLang="zh-CN" dirty="0" smtClean="0">
                <a:latin typeface="Courier"/>
                <a:cs typeface="Courier"/>
              </a:rPr>
              <a:t>(node);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kumimoji="1" lang="en-US" altLang="zh-CN" dirty="0" smtClean="0">
                <a:latin typeface="Courier"/>
                <a:cs typeface="Courier"/>
              </a:rPr>
              <a:t>(Vertex* </a:t>
            </a:r>
            <a:r>
              <a:rPr kumimoji="1" lang="en-US" altLang="zh-CN" dirty="0" err="1" smtClean="0">
                <a:latin typeface="Courier"/>
                <a:cs typeface="Courier"/>
              </a:rPr>
              <a:t>next:g</a:t>
            </a:r>
            <a:r>
              <a:rPr kumimoji="1" lang="en-US" altLang="zh-CN" dirty="0" smtClean="0">
                <a:latin typeface="Courier"/>
                <a:cs typeface="Courier"/>
              </a:rPr>
              <a:t>-&gt;</a:t>
            </a:r>
            <a:r>
              <a:rPr kumimoji="1" lang="en-US" altLang="zh-CN" dirty="0" err="1" smtClean="0">
                <a:latin typeface="Courier"/>
                <a:cs typeface="Courier"/>
              </a:rPr>
              <a:t>getNeighbors</a:t>
            </a:r>
            <a:r>
              <a:rPr kumimoji="1" lang="en-US" altLang="zh-CN" dirty="0" smtClean="0">
                <a:latin typeface="Courier"/>
                <a:cs typeface="Courier"/>
              </a:rPr>
              <a:t>(node)){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(g, seen, next, goal))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" name="Left Bracket 1"/>
          <p:cNvSpPr/>
          <p:nvPr/>
        </p:nvSpPr>
        <p:spPr bwMode="auto">
          <a:xfrm rot="16200000">
            <a:off x="5221784" y="2408844"/>
            <a:ext cx="4664152" cy="2539845"/>
          </a:xfrm>
          <a:prstGeom prst="leftBracke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8637" y="6120331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Call Stack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68514" y="4478024"/>
            <a:ext cx="1787815" cy="2107582"/>
            <a:chOff x="2514600" y="1122570"/>
            <a:chExt cx="4777565" cy="5506830"/>
          </a:xfrm>
        </p:grpSpPr>
        <p:sp>
          <p:nvSpPr>
            <p:cNvPr id="8" name="Oval 7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0" name="Straight Arrow Connector 9"/>
            <p:cNvCxnSpPr>
              <a:stCxn id="8" idx="1"/>
              <a:endCxn id="9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3" name="Straight Arrow Connector 12"/>
            <p:cNvCxnSpPr>
              <a:stCxn id="9" idx="7"/>
              <a:endCxn id="11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257298" y="3534857"/>
              <a:ext cx="1985861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Start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5555" y="5283101"/>
              <a:ext cx="1976610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Goal</a:t>
              </a:r>
              <a:endParaRPr lang="en-US" sz="2400" dirty="0"/>
            </a:p>
          </p:txBody>
        </p:sp>
        <p:cxnSp>
          <p:nvCxnSpPr>
            <p:cNvPr id="18" name="Curved Connector 17"/>
            <p:cNvCxnSpPr>
              <a:stCxn id="9" idx="4"/>
              <a:endCxn id="14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45786" y="4507937"/>
            <a:ext cx="1221138" cy="1318829"/>
            <a:chOff x="6617358" y="3791265"/>
            <a:chExt cx="1905000" cy="2057400"/>
          </a:xfrm>
        </p:grpSpPr>
        <p:sp>
          <p:nvSpPr>
            <p:cNvPr id="20" name="Rounded Rectangle 19"/>
            <p:cNvSpPr/>
            <p:nvPr/>
          </p:nvSpPr>
          <p:spPr>
            <a:xfrm>
              <a:off x="6617358" y="3791265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79358" y="462946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78309" y="3065640"/>
            <a:ext cx="1228561" cy="1326846"/>
            <a:chOff x="4953000" y="1371600"/>
            <a:chExt cx="1905000" cy="2057400"/>
          </a:xfrm>
        </p:grpSpPr>
        <p:sp>
          <p:nvSpPr>
            <p:cNvPr id="23" name="Rounded Rectangle 22"/>
            <p:cNvSpPr/>
            <p:nvPr/>
          </p:nvSpPr>
          <p:spPr>
            <a:xfrm>
              <a:off x="4953000" y="1371600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715000" y="2209800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57800" y="1752600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4" idx="1"/>
              <a:endCxn id="27" idx="5"/>
            </p:cNvCxnSpPr>
            <p:nvPr/>
          </p:nvCxnSpPr>
          <p:spPr>
            <a:xfrm flipH="1" flipV="1">
              <a:off x="5583004" y="2077804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766375" y="491810"/>
            <a:ext cx="1228561" cy="1326846"/>
            <a:chOff x="4953000" y="1371600"/>
            <a:chExt cx="1905000" cy="2057400"/>
          </a:xfrm>
        </p:grpSpPr>
        <p:sp>
          <p:nvSpPr>
            <p:cNvPr id="32" name="Rounded Rectangle 31"/>
            <p:cNvSpPr/>
            <p:nvPr/>
          </p:nvSpPr>
          <p:spPr>
            <a:xfrm>
              <a:off x="4953000" y="1371600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715000" y="2209800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257800" y="1752600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36" idx="1"/>
              <a:endCxn id="37" idx="5"/>
            </p:cNvCxnSpPr>
            <p:nvPr/>
          </p:nvCxnSpPr>
          <p:spPr>
            <a:xfrm flipH="1" flipV="1">
              <a:off x="5583004" y="2077804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09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7580" y="1410344"/>
            <a:ext cx="5922663" cy="423919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09124" y="4237152"/>
            <a:ext cx="2255210" cy="2529153"/>
          </a:xfrm>
          <a:prstGeom prst="roundRect">
            <a:avLst/>
          </a:prstGeom>
          <a:solidFill>
            <a:schemeClr val="bg1">
              <a:alpha val="58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Solution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717" y="1532819"/>
            <a:ext cx="61411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>
                <a:solidFill>
                  <a:srgbClr val="660066"/>
                </a:solidFill>
                <a:latin typeface="Courier"/>
                <a:cs typeface="Courier"/>
              </a:rPr>
              <a:t>b</a:t>
            </a:r>
            <a:r>
              <a:rPr kumimoji="1" lang="en-US" altLang="zh-CN" b="1" dirty="0" err="1" smtClean="0">
                <a:solidFill>
                  <a:srgbClr val="660066"/>
                </a:solidFill>
                <a:latin typeface="Courier"/>
                <a:cs typeface="Courier"/>
              </a:rPr>
              <a:t>ool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BasicGraph</a:t>
            </a:r>
            <a:r>
              <a:rPr kumimoji="1" lang="en-US" altLang="zh-CN" dirty="0" smtClean="0">
                <a:latin typeface="Courier"/>
                <a:cs typeface="Courier"/>
              </a:rPr>
              <a:t> &amp; g,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Set&lt;Vertex *&gt; seen,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node,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goal) {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(node == goal)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seen.contains</a:t>
            </a:r>
            <a:r>
              <a:rPr kumimoji="1" lang="en-US" altLang="zh-CN" dirty="0" smtClean="0">
                <a:latin typeface="Courier"/>
                <a:cs typeface="Courier"/>
              </a:rPr>
              <a:t>(node))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dirty="0" err="1" smtClean="0">
                <a:latin typeface="Courier"/>
                <a:cs typeface="Courier"/>
              </a:rPr>
              <a:t>seen.add</a:t>
            </a:r>
            <a:r>
              <a:rPr kumimoji="1" lang="en-US" altLang="zh-CN" dirty="0" smtClean="0">
                <a:latin typeface="Courier"/>
                <a:cs typeface="Courier"/>
              </a:rPr>
              <a:t>(node);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kumimoji="1" lang="en-US" altLang="zh-CN" dirty="0" smtClean="0">
                <a:latin typeface="Courier"/>
                <a:cs typeface="Courier"/>
              </a:rPr>
              <a:t>(Vertex* </a:t>
            </a:r>
            <a:r>
              <a:rPr kumimoji="1" lang="en-US" altLang="zh-CN" dirty="0" err="1" smtClean="0">
                <a:latin typeface="Courier"/>
                <a:cs typeface="Courier"/>
              </a:rPr>
              <a:t>next:g</a:t>
            </a:r>
            <a:r>
              <a:rPr kumimoji="1" lang="en-US" altLang="zh-CN" dirty="0" smtClean="0">
                <a:latin typeface="Courier"/>
                <a:cs typeface="Courier"/>
              </a:rPr>
              <a:t>-&gt;</a:t>
            </a:r>
            <a:r>
              <a:rPr kumimoji="1" lang="en-US" altLang="zh-CN" dirty="0" err="1" smtClean="0">
                <a:latin typeface="Courier"/>
                <a:cs typeface="Courier"/>
              </a:rPr>
              <a:t>getNeighbors</a:t>
            </a:r>
            <a:r>
              <a:rPr kumimoji="1" lang="en-US" altLang="zh-CN" dirty="0" smtClean="0">
                <a:latin typeface="Courier"/>
                <a:cs typeface="Courier"/>
              </a:rPr>
              <a:t>(node)){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(g, seen, next, goal))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" name="Left Bracket 1"/>
          <p:cNvSpPr/>
          <p:nvPr/>
        </p:nvSpPr>
        <p:spPr bwMode="auto">
          <a:xfrm rot="16200000">
            <a:off x="5221784" y="2408844"/>
            <a:ext cx="4664152" cy="2539845"/>
          </a:xfrm>
          <a:prstGeom prst="leftBracke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8637" y="6120331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Call Stack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68514" y="4478024"/>
            <a:ext cx="1787815" cy="2107582"/>
            <a:chOff x="2514600" y="1122570"/>
            <a:chExt cx="4777565" cy="5506830"/>
          </a:xfrm>
        </p:grpSpPr>
        <p:sp>
          <p:nvSpPr>
            <p:cNvPr id="8" name="Oval 7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0" name="Straight Arrow Connector 9"/>
            <p:cNvCxnSpPr>
              <a:stCxn id="8" idx="1"/>
              <a:endCxn id="9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3" name="Straight Arrow Connector 12"/>
            <p:cNvCxnSpPr>
              <a:stCxn id="9" idx="7"/>
              <a:endCxn id="11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257298" y="3534857"/>
              <a:ext cx="1985861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Start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5555" y="5283101"/>
              <a:ext cx="1976610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Goal</a:t>
              </a:r>
              <a:endParaRPr lang="en-US" sz="2400" dirty="0"/>
            </a:p>
          </p:txBody>
        </p:sp>
        <p:cxnSp>
          <p:nvCxnSpPr>
            <p:cNvPr id="18" name="Curved Connector 17"/>
            <p:cNvCxnSpPr>
              <a:stCxn id="9" idx="4"/>
              <a:endCxn id="14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45786" y="4507937"/>
            <a:ext cx="1221138" cy="1318829"/>
            <a:chOff x="6617358" y="3791265"/>
            <a:chExt cx="1905000" cy="2057400"/>
          </a:xfrm>
        </p:grpSpPr>
        <p:sp>
          <p:nvSpPr>
            <p:cNvPr id="20" name="Rounded Rectangle 19"/>
            <p:cNvSpPr/>
            <p:nvPr/>
          </p:nvSpPr>
          <p:spPr>
            <a:xfrm>
              <a:off x="6617358" y="3791265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79358" y="462946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78309" y="3065640"/>
            <a:ext cx="1228561" cy="1326846"/>
            <a:chOff x="4953000" y="1371600"/>
            <a:chExt cx="1905000" cy="2057400"/>
          </a:xfrm>
        </p:grpSpPr>
        <p:sp>
          <p:nvSpPr>
            <p:cNvPr id="23" name="Rounded Rectangle 22"/>
            <p:cNvSpPr/>
            <p:nvPr/>
          </p:nvSpPr>
          <p:spPr>
            <a:xfrm>
              <a:off x="4953000" y="1371600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715000" y="2209800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57800" y="1752600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4" idx="1"/>
              <a:endCxn id="27" idx="5"/>
            </p:cNvCxnSpPr>
            <p:nvPr/>
          </p:nvCxnSpPr>
          <p:spPr>
            <a:xfrm flipH="1" flipV="1">
              <a:off x="5583004" y="2077804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936687" y="1587154"/>
            <a:ext cx="1263081" cy="1364127"/>
            <a:chOff x="4572000" y="3751496"/>
            <a:chExt cx="1905000" cy="2057400"/>
          </a:xfrm>
        </p:grpSpPr>
        <p:sp>
          <p:nvSpPr>
            <p:cNvPr id="56" name="Rounded Rectangle 55"/>
            <p:cNvSpPr/>
            <p:nvPr/>
          </p:nvSpPr>
          <p:spPr>
            <a:xfrm>
              <a:off x="4572000" y="3751496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334000" y="4589696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76800" y="4132496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7" idx="1"/>
              <a:endCxn id="58" idx="5"/>
            </p:cNvCxnSpPr>
            <p:nvPr/>
          </p:nvCxnSpPr>
          <p:spPr>
            <a:xfrm flipH="1" flipV="1">
              <a:off x="5202004" y="4457700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334000" y="5181600"/>
              <a:ext cx="381000" cy="381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urved Connector 60"/>
            <p:cNvCxnSpPr>
              <a:stCxn id="58" idx="4"/>
              <a:endCxn id="60" idx="2"/>
            </p:cNvCxnSpPr>
            <p:nvPr/>
          </p:nvCxnSpPr>
          <p:spPr>
            <a:xfrm rot="16200000" flipH="1">
              <a:off x="4771348" y="4809448"/>
              <a:ext cx="858604" cy="2667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766375" y="491810"/>
            <a:ext cx="1228561" cy="1326846"/>
            <a:chOff x="4953000" y="1371600"/>
            <a:chExt cx="1905000" cy="2057400"/>
          </a:xfrm>
        </p:grpSpPr>
        <p:sp>
          <p:nvSpPr>
            <p:cNvPr id="63" name="Rounded Rectangle 62"/>
            <p:cNvSpPr/>
            <p:nvPr/>
          </p:nvSpPr>
          <p:spPr>
            <a:xfrm>
              <a:off x="4953000" y="1371600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715000" y="2209800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257800" y="1752600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64" idx="1"/>
              <a:endCxn id="65" idx="5"/>
            </p:cNvCxnSpPr>
            <p:nvPr/>
          </p:nvCxnSpPr>
          <p:spPr>
            <a:xfrm flipH="1" flipV="1">
              <a:off x="5583004" y="2077804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671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7580" y="1410344"/>
            <a:ext cx="5922663" cy="4239192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09124" y="4237152"/>
            <a:ext cx="2255210" cy="2529153"/>
          </a:xfrm>
          <a:prstGeom prst="roundRect">
            <a:avLst/>
          </a:prstGeom>
          <a:solidFill>
            <a:schemeClr val="bg1">
              <a:alpha val="58000"/>
            </a:schemeClr>
          </a:solidFill>
          <a:ln w="12700" cmpd="sng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Recursive Exploration Solution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717" y="1532819"/>
            <a:ext cx="61411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b="1" dirty="0" err="1">
                <a:solidFill>
                  <a:srgbClr val="660066"/>
                </a:solidFill>
                <a:latin typeface="Courier"/>
                <a:cs typeface="Courier"/>
              </a:rPr>
              <a:t>b</a:t>
            </a:r>
            <a:r>
              <a:rPr kumimoji="1" lang="en-US" altLang="zh-CN" b="1" dirty="0" err="1" smtClean="0">
                <a:solidFill>
                  <a:srgbClr val="660066"/>
                </a:solidFill>
                <a:latin typeface="Courier"/>
                <a:cs typeface="Courier"/>
              </a:rPr>
              <a:t>ool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BasicGraph</a:t>
            </a:r>
            <a:r>
              <a:rPr kumimoji="1" lang="en-US" altLang="zh-CN" dirty="0" smtClean="0">
                <a:latin typeface="Courier"/>
                <a:cs typeface="Courier"/>
              </a:rPr>
              <a:t> &amp; g,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Set&lt;Vertex *&gt; seen,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node, 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        Vertex * goal) {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(node == goal)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dirty="0" err="1" smtClean="0">
                <a:latin typeface="Courier"/>
                <a:cs typeface="Courier"/>
              </a:rPr>
              <a:t>seen.contains</a:t>
            </a:r>
            <a:r>
              <a:rPr kumimoji="1" lang="en-US" altLang="zh-CN" dirty="0" smtClean="0">
                <a:latin typeface="Courier"/>
                <a:cs typeface="Courier"/>
              </a:rPr>
              <a:t>(node))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dirty="0" err="1" smtClean="0">
                <a:latin typeface="Courier"/>
                <a:cs typeface="Courier"/>
              </a:rPr>
              <a:t>seen.add</a:t>
            </a:r>
            <a:r>
              <a:rPr kumimoji="1" lang="en-US" altLang="zh-CN" dirty="0" smtClean="0">
                <a:latin typeface="Courier"/>
                <a:cs typeface="Courier"/>
              </a:rPr>
              <a:t>(node);</a:t>
            </a:r>
            <a:endParaRPr kumimoji="1" lang="en-US" altLang="zh-CN" dirty="0">
              <a:latin typeface="Courier"/>
              <a:cs typeface="Courier"/>
            </a:endParaRP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kumimoji="1" lang="en-US" altLang="zh-CN" dirty="0" smtClean="0">
                <a:latin typeface="Courier"/>
                <a:cs typeface="Courier"/>
              </a:rPr>
              <a:t>(Vertex* </a:t>
            </a:r>
            <a:r>
              <a:rPr kumimoji="1" lang="en-US" altLang="zh-CN" dirty="0" err="1" smtClean="0">
                <a:latin typeface="Courier"/>
                <a:cs typeface="Courier"/>
              </a:rPr>
              <a:t>next:g</a:t>
            </a:r>
            <a:r>
              <a:rPr kumimoji="1" lang="en-US" altLang="zh-CN" dirty="0" smtClean="0">
                <a:latin typeface="Courier"/>
                <a:cs typeface="Courier"/>
              </a:rPr>
              <a:t>-&gt;</a:t>
            </a:r>
            <a:r>
              <a:rPr kumimoji="1" lang="en-US" altLang="zh-CN" dirty="0" err="1" smtClean="0">
                <a:latin typeface="Courier"/>
                <a:cs typeface="Courier"/>
              </a:rPr>
              <a:t>getNeighbors</a:t>
            </a:r>
            <a:r>
              <a:rPr kumimoji="1" lang="en-US" altLang="zh-CN" dirty="0" smtClean="0">
                <a:latin typeface="Courier"/>
                <a:cs typeface="Courier"/>
              </a:rPr>
              <a:t>(node)){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kumimoji="1" lang="en-US" altLang="zh-CN" dirty="0" smtClean="0">
                <a:latin typeface="Courier"/>
                <a:cs typeface="Courier"/>
              </a:rPr>
              <a:t>(</a:t>
            </a:r>
            <a:r>
              <a:rPr kumimoji="1" lang="en-US" altLang="zh-CN" b="1" dirty="0" err="1" smtClean="0">
                <a:latin typeface="Courier"/>
                <a:cs typeface="Courier"/>
              </a:rPr>
              <a:t>findPath</a:t>
            </a:r>
            <a:r>
              <a:rPr kumimoji="1" lang="en-US" altLang="zh-CN" dirty="0" smtClean="0">
                <a:latin typeface="Courier"/>
                <a:cs typeface="Courier"/>
              </a:rPr>
              <a:t>(g, seen, next, goal)) {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 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kumimoji="1" lang="en-US" altLang="zh-CN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true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 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}</a:t>
            </a:r>
          </a:p>
          <a:p>
            <a:pPr algn="l"/>
            <a:r>
              <a:rPr kumimoji="1" lang="en-US" altLang="zh-CN" dirty="0">
                <a:latin typeface="Courier"/>
                <a:cs typeface="Courier"/>
              </a:rPr>
              <a:t> </a:t>
            </a:r>
            <a:r>
              <a:rPr kumimoji="1" lang="en-US" altLang="zh-CN" dirty="0" smtClean="0">
                <a:latin typeface="Courier"/>
                <a:cs typeface="Courier"/>
              </a:rPr>
              <a:t> </a:t>
            </a:r>
            <a:r>
              <a:rPr kumimoji="1" lang="en-US" altLang="zh-CN" b="1" dirty="0" smtClean="0">
                <a:solidFill>
                  <a:srgbClr val="660066"/>
                </a:solidFill>
                <a:latin typeface="Courier"/>
                <a:cs typeface="Courier"/>
              </a:rPr>
              <a:t>return false</a:t>
            </a:r>
            <a:r>
              <a:rPr kumimoji="1" lang="en-US" altLang="zh-CN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kumimoji="1" lang="en-US" altLang="zh-CN" dirty="0" smtClean="0">
                <a:latin typeface="Courier"/>
                <a:cs typeface="Courier"/>
              </a:rPr>
              <a:t>}</a:t>
            </a:r>
            <a:endParaRPr kumimoji="1" lang="zh-CN" altLang="en-US" dirty="0">
              <a:latin typeface="Courier"/>
              <a:cs typeface="Courier"/>
            </a:endParaRPr>
          </a:p>
        </p:txBody>
      </p:sp>
      <p:sp>
        <p:nvSpPr>
          <p:cNvPr id="2" name="Left Bracket 1"/>
          <p:cNvSpPr/>
          <p:nvPr/>
        </p:nvSpPr>
        <p:spPr bwMode="auto">
          <a:xfrm rot="16200000">
            <a:off x="5221784" y="2408844"/>
            <a:ext cx="4664152" cy="2539845"/>
          </a:xfrm>
          <a:prstGeom prst="leftBracke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8637" y="6120331"/>
            <a:ext cx="157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0000FF"/>
                </a:solidFill>
              </a:rPr>
              <a:t>Call Stack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68514" y="4478024"/>
            <a:ext cx="1787815" cy="2107582"/>
            <a:chOff x="2514600" y="1122570"/>
            <a:chExt cx="4777565" cy="5506830"/>
          </a:xfrm>
        </p:grpSpPr>
        <p:sp>
          <p:nvSpPr>
            <p:cNvPr id="8" name="Oval 7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0" name="Straight Arrow Connector 9"/>
            <p:cNvCxnSpPr>
              <a:stCxn id="8" idx="1"/>
              <a:endCxn id="9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3" name="Straight Arrow Connector 12"/>
            <p:cNvCxnSpPr>
              <a:stCxn id="9" idx="7"/>
              <a:endCxn id="11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240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257298" y="3534857"/>
              <a:ext cx="1985861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Start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5555" y="5283101"/>
              <a:ext cx="1976610" cy="109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00" dirty="0" smtClean="0"/>
                <a:t>Goal</a:t>
              </a:r>
              <a:endParaRPr lang="en-US" sz="2400" dirty="0"/>
            </a:p>
          </p:txBody>
        </p:sp>
        <p:cxnSp>
          <p:nvCxnSpPr>
            <p:cNvPr id="18" name="Curved Connector 17"/>
            <p:cNvCxnSpPr>
              <a:stCxn id="9" idx="4"/>
              <a:endCxn id="14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45786" y="4507937"/>
            <a:ext cx="1221138" cy="1318829"/>
            <a:chOff x="6617358" y="3791265"/>
            <a:chExt cx="1905000" cy="2057400"/>
          </a:xfrm>
        </p:grpSpPr>
        <p:sp>
          <p:nvSpPr>
            <p:cNvPr id="20" name="Rounded Rectangle 19"/>
            <p:cNvSpPr/>
            <p:nvPr/>
          </p:nvSpPr>
          <p:spPr>
            <a:xfrm>
              <a:off x="6617358" y="3791265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79358" y="4629465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78309" y="3065640"/>
            <a:ext cx="1228561" cy="1326846"/>
            <a:chOff x="4953000" y="1371600"/>
            <a:chExt cx="1905000" cy="2057400"/>
          </a:xfrm>
        </p:grpSpPr>
        <p:sp>
          <p:nvSpPr>
            <p:cNvPr id="23" name="Rounded Rectangle 22"/>
            <p:cNvSpPr/>
            <p:nvPr/>
          </p:nvSpPr>
          <p:spPr>
            <a:xfrm>
              <a:off x="4953000" y="1371600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715000" y="2209800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57800" y="1752600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>
              <a:stCxn id="24" idx="1"/>
              <a:endCxn id="27" idx="5"/>
            </p:cNvCxnSpPr>
            <p:nvPr/>
          </p:nvCxnSpPr>
          <p:spPr>
            <a:xfrm flipH="1" flipV="1">
              <a:off x="5583004" y="2077804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936687" y="1587154"/>
            <a:ext cx="1263081" cy="1364127"/>
            <a:chOff x="4572000" y="3751496"/>
            <a:chExt cx="1905000" cy="2057400"/>
          </a:xfrm>
        </p:grpSpPr>
        <p:sp>
          <p:nvSpPr>
            <p:cNvPr id="56" name="Rounded Rectangle 55"/>
            <p:cNvSpPr/>
            <p:nvPr/>
          </p:nvSpPr>
          <p:spPr>
            <a:xfrm>
              <a:off x="4572000" y="3751496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334000" y="4589696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76800" y="4132496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7" idx="1"/>
              <a:endCxn id="58" idx="5"/>
            </p:cNvCxnSpPr>
            <p:nvPr/>
          </p:nvCxnSpPr>
          <p:spPr>
            <a:xfrm flipH="1" flipV="1">
              <a:off x="5202004" y="4457700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5334000" y="5181600"/>
              <a:ext cx="381000" cy="381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urved Connector 60"/>
            <p:cNvCxnSpPr>
              <a:stCxn id="58" idx="4"/>
              <a:endCxn id="60" idx="2"/>
            </p:cNvCxnSpPr>
            <p:nvPr/>
          </p:nvCxnSpPr>
          <p:spPr>
            <a:xfrm rot="16200000" flipH="1">
              <a:off x="4771348" y="4809448"/>
              <a:ext cx="858604" cy="2667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516748" y="776067"/>
            <a:ext cx="1263081" cy="1364127"/>
            <a:chOff x="4572000" y="3751496"/>
            <a:chExt cx="1905000" cy="2057400"/>
          </a:xfrm>
        </p:grpSpPr>
        <p:sp>
          <p:nvSpPr>
            <p:cNvPr id="40" name="Rounded Rectangle 39"/>
            <p:cNvSpPr/>
            <p:nvPr/>
          </p:nvSpPr>
          <p:spPr>
            <a:xfrm>
              <a:off x="4572000" y="3751496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334000" y="4589696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76800" y="4132496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1"/>
              <a:endCxn id="42" idx="5"/>
            </p:cNvCxnSpPr>
            <p:nvPr/>
          </p:nvCxnSpPr>
          <p:spPr>
            <a:xfrm flipH="1" flipV="1">
              <a:off x="5202004" y="4457700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5334000" y="5181600"/>
              <a:ext cx="381000" cy="381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Curved Connector 44"/>
            <p:cNvCxnSpPr>
              <a:stCxn id="42" idx="4"/>
              <a:endCxn id="44" idx="2"/>
            </p:cNvCxnSpPr>
            <p:nvPr/>
          </p:nvCxnSpPr>
          <p:spPr>
            <a:xfrm rot="16200000" flipH="1">
              <a:off x="4771348" y="4809448"/>
              <a:ext cx="858604" cy="2667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258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to think about search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688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to Think About Search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60071" y="1948872"/>
            <a:ext cx="4814387" cy="5128103"/>
            <a:chOff x="1480494" y="1185333"/>
            <a:chExt cx="5672667" cy="567266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0494" y="1185333"/>
              <a:ext cx="5672667" cy="5672667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1839200" y="2671486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644691" y="3732629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67614" y="5069257"/>
            <a:ext cx="1416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>
                <a:solidFill>
                  <a:srgbClr val="0000FF"/>
                </a:solidFill>
              </a:rPr>
              <a:t>Todo</a:t>
            </a:r>
            <a:r>
              <a:rPr kumimoji="1" lang="en-US" altLang="zh-CN" sz="2400" dirty="0" smtClean="0">
                <a:solidFill>
                  <a:srgbClr val="0000FF"/>
                </a:solidFill>
              </a:rPr>
              <a:t> List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55339" y="1312966"/>
            <a:ext cx="203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Next path to explore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765981" y="1442404"/>
            <a:ext cx="1554597" cy="692595"/>
          </a:xfrm>
          <a:custGeom>
            <a:avLst/>
            <a:gdLst>
              <a:gd name="connsiteX0" fmla="*/ 0 w 1554597"/>
              <a:gd name="connsiteY0" fmla="*/ 692595 h 692595"/>
              <a:gd name="connsiteX1" fmla="*/ 10948 w 1554597"/>
              <a:gd name="connsiteY1" fmla="*/ 615954 h 692595"/>
              <a:gd name="connsiteX2" fmla="*/ 65686 w 1554597"/>
              <a:gd name="connsiteY2" fmla="*/ 561210 h 692595"/>
              <a:gd name="connsiteX3" fmla="*/ 142320 w 1554597"/>
              <a:gd name="connsiteY3" fmla="*/ 495518 h 692595"/>
              <a:gd name="connsiteX4" fmla="*/ 175162 w 1554597"/>
              <a:gd name="connsiteY4" fmla="*/ 462672 h 692595"/>
              <a:gd name="connsiteX5" fmla="*/ 284639 w 1554597"/>
              <a:gd name="connsiteY5" fmla="*/ 396980 h 692595"/>
              <a:gd name="connsiteX6" fmla="*/ 383167 w 1554597"/>
              <a:gd name="connsiteY6" fmla="*/ 331287 h 692595"/>
              <a:gd name="connsiteX7" fmla="*/ 459801 w 1554597"/>
              <a:gd name="connsiteY7" fmla="*/ 265595 h 692595"/>
              <a:gd name="connsiteX8" fmla="*/ 547381 w 1554597"/>
              <a:gd name="connsiteY8" fmla="*/ 232749 h 692595"/>
              <a:gd name="connsiteX9" fmla="*/ 580224 w 1554597"/>
              <a:gd name="connsiteY9" fmla="*/ 210852 h 692595"/>
              <a:gd name="connsiteX10" fmla="*/ 645910 w 1554597"/>
              <a:gd name="connsiteY10" fmla="*/ 188954 h 692595"/>
              <a:gd name="connsiteX11" fmla="*/ 1423191 w 1554597"/>
              <a:gd name="connsiteY11" fmla="*/ 178005 h 692595"/>
              <a:gd name="connsiteX12" fmla="*/ 1499824 w 1554597"/>
              <a:gd name="connsiteY12" fmla="*/ 167057 h 692595"/>
              <a:gd name="connsiteX13" fmla="*/ 1456034 w 1554597"/>
              <a:gd name="connsiteY13" fmla="*/ 134211 h 692595"/>
              <a:gd name="connsiteX14" fmla="*/ 1401296 w 1554597"/>
              <a:gd name="connsiteY14" fmla="*/ 101365 h 692595"/>
              <a:gd name="connsiteX15" fmla="*/ 1368453 w 1554597"/>
              <a:gd name="connsiteY15" fmla="*/ 79467 h 692595"/>
              <a:gd name="connsiteX16" fmla="*/ 1269924 w 1554597"/>
              <a:gd name="connsiteY16" fmla="*/ 35672 h 692595"/>
              <a:gd name="connsiteX17" fmla="*/ 1226134 w 1554597"/>
              <a:gd name="connsiteY17" fmla="*/ 2826 h 692595"/>
              <a:gd name="connsiteX18" fmla="*/ 1258977 w 1554597"/>
              <a:gd name="connsiteY18" fmla="*/ 13775 h 692595"/>
              <a:gd name="connsiteX19" fmla="*/ 1335610 w 1554597"/>
              <a:gd name="connsiteY19" fmla="*/ 79467 h 692595"/>
              <a:gd name="connsiteX20" fmla="*/ 1357505 w 1554597"/>
              <a:gd name="connsiteY20" fmla="*/ 101365 h 692595"/>
              <a:gd name="connsiteX21" fmla="*/ 1390348 w 1554597"/>
              <a:gd name="connsiteY21" fmla="*/ 112313 h 692595"/>
              <a:gd name="connsiteX22" fmla="*/ 1445086 w 1554597"/>
              <a:gd name="connsiteY22" fmla="*/ 134211 h 692595"/>
              <a:gd name="connsiteX23" fmla="*/ 1499824 w 1554597"/>
              <a:gd name="connsiteY23" fmla="*/ 145159 h 692595"/>
              <a:gd name="connsiteX24" fmla="*/ 1532667 w 1554597"/>
              <a:gd name="connsiteY24" fmla="*/ 156108 h 692595"/>
              <a:gd name="connsiteX25" fmla="*/ 1554563 w 1554597"/>
              <a:gd name="connsiteY25" fmla="*/ 178005 h 692595"/>
              <a:gd name="connsiteX26" fmla="*/ 1477929 w 1554597"/>
              <a:gd name="connsiteY26" fmla="*/ 353185 h 692595"/>
              <a:gd name="connsiteX27" fmla="*/ 1412243 w 1554597"/>
              <a:gd name="connsiteY27" fmla="*/ 462672 h 692595"/>
              <a:gd name="connsiteX28" fmla="*/ 1401296 w 1554597"/>
              <a:gd name="connsiteY28" fmla="*/ 495518 h 69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54597" h="692595">
                <a:moveTo>
                  <a:pt x="0" y="692595"/>
                </a:moveTo>
                <a:cubicBezTo>
                  <a:pt x="3649" y="667048"/>
                  <a:pt x="-592" y="639036"/>
                  <a:pt x="10948" y="615954"/>
                </a:cubicBezTo>
                <a:cubicBezTo>
                  <a:pt x="22488" y="592873"/>
                  <a:pt x="47440" y="579458"/>
                  <a:pt x="65686" y="561210"/>
                </a:cubicBezTo>
                <a:cubicBezTo>
                  <a:pt x="197262" y="429622"/>
                  <a:pt x="42279" y="578896"/>
                  <a:pt x="142320" y="495518"/>
                </a:cubicBezTo>
                <a:cubicBezTo>
                  <a:pt x="154214" y="485605"/>
                  <a:pt x="162941" y="472178"/>
                  <a:pt x="175162" y="462672"/>
                </a:cubicBezTo>
                <a:cubicBezTo>
                  <a:pt x="241938" y="410730"/>
                  <a:pt x="225056" y="430085"/>
                  <a:pt x="284639" y="396980"/>
                </a:cubicBezTo>
                <a:cubicBezTo>
                  <a:pt x="319461" y="377633"/>
                  <a:pt x="352850" y="357276"/>
                  <a:pt x="383167" y="331287"/>
                </a:cubicBezTo>
                <a:cubicBezTo>
                  <a:pt x="419845" y="299845"/>
                  <a:pt x="414309" y="290870"/>
                  <a:pt x="459801" y="265595"/>
                </a:cubicBezTo>
                <a:cubicBezTo>
                  <a:pt x="605015" y="184913"/>
                  <a:pt x="449059" y="281915"/>
                  <a:pt x="547381" y="232749"/>
                </a:cubicBezTo>
                <a:cubicBezTo>
                  <a:pt x="559149" y="226864"/>
                  <a:pt x="568200" y="216196"/>
                  <a:pt x="580224" y="210852"/>
                </a:cubicBezTo>
                <a:cubicBezTo>
                  <a:pt x="601314" y="201478"/>
                  <a:pt x="622832" y="189279"/>
                  <a:pt x="645910" y="188954"/>
                </a:cubicBezTo>
                <a:lnTo>
                  <a:pt x="1423191" y="178005"/>
                </a:lnTo>
                <a:cubicBezTo>
                  <a:pt x="1448735" y="174356"/>
                  <a:pt x="1484343" y="187701"/>
                  <a:pt x="1499824" y="167057"/>
                </a:cubicBezTo>
                <a:cubicBezTo>
                  <a:pt x="1510771" y="152459"/>
                  <a:pt x="1471216" y="144333"/>
                  <a:pt x="1456034" y="134211"/>
                </a:cubicBezTo>
                <a:cubicBezTo>
                  <a:pt x="1438329" y="122407"/>
                  <a:pt x="1419340" y="112644"/>
                  <a:pt x="1401296" y="101365"/>
                </a:cubicBezTo>
                <a:cubicBezTo>
                  <a:pt x="1390138" y="94391"/>
                  <a:pt x="1380222" y="85352"/>
                  <a:pt x="1368453" y="79467"/>
                </a:cubicBezTo>
                <a:cubicBezTo>
                  <a:pt x="1316537" y="53507"/>
                  <a:pt x="1316364" y="64700"/>
                  <a:pt x="1269924" y="35672"/>
                </a:cubicBezTo>
                <a:cubicBezTo>
                  <a:pt x="1254451" y="26001"/>
                  <a:pt x="1234293" y="19147"/>
                  <a:pt x="1226134" y="2826"/>
                </a:cubicBezTo>
                <a:cubicBezTo>
                  <a:pt x="1220974" y="-7496"/>
                  <a:pt x="1258977" y="13775"/>
                  <a:pt x="1258977" y="13775"/>
                </a:cubicBezTo>
                <a:cubicBezTo>
                  <a:pt x="1328562" y="83367"/>
                  <a:pt x="1251338" y="9232"/>
                  <a:pt x="1335610" y="79467"/>
                </a:cubicBezTo>
                <a:cubicBezTo>
                  <a:pt x="1343539" y="86076"/>
                  <a:pt x="1348654" y="96054"/>
                  <a:pt x="1357505" y="101365"/>
                </a:cubicBezTo>
                <a:cubicBezTo>
                  <a:pt x="1367400" y="107303"/>
                  <a:pt x="1379543" y="108261"/>
                  <a:pt x="1390348" y="112313"/>
                </a:cubicBezTo>
                <a:cubicBezTo>
                  <a:pt x="1408748" y="119214"/>
                  <a:pt x="1426263" y="128564"/>
                  <a:pt x="1445086" y="134211"/>
                </a:cubicBezTo>
                <a:cubicBezTo>
                  <a:pt x="1462908" y="139558"/>
                  <a:pt x="1481772" y="140646"/>
                  <a:pt x="1499824" y="145159"/>
                </a:cubicBezTo>
                <a:cubicBezTo>
                  <a:pt x="1511019" y="147958"/>
                  <a:pt x="1521719" y="152458"/>
                  <a:pt x="1532667" y="156108"/>
                </a:cubicBezTo>
                <a:cubicBezTo>
                  <a:pt x="1539966" y="163407"/>
                  <a:pt x="1555420" y="167719"/>
                  <a:pt x="1554563" y="178005"/>
                </a:cubicBezTo>
                <a:cubicBezTo>
                  <a:pt x="1546029" y="280426"/>
                  <a:pt x="1520842" y="278080"/>
                  <a:pt x="1477929" y="353185"/>
                </a:cubicBezTo>
                <a:cubicBezTo>
                  <a:pt x="1413387" y="466144"/>
                  <a:pt x="1462322" y="412590"/>
                  <a:pt x="1412243" y="462672"/>
                </a:cubicBezTo>
                <a:lnTo>
                  <a:pt x="1401296" y="495518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0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How is the </a:t>
            </a:r>
            <a:r>
              <a:rPr lang="en-US" sz="3600" dirty="0" err="1" smtClean="0"/>
              <a:t>todo</a:t>
            </a:r>
            <a:r>
              <a:rPr lang="en-US" sz="3600" dirty="0" smtClean="0"/>
              <a:t> list stored?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54434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Twitter Graph</a:t>
            </a:r>
            <a:endParaRPr lang="en-US" altLang="zh-CN" dirty="0"/>
          </a:p>
        </p:txBody>
      </p:sp>
      <p:pic>
        <p:nvPicPr>
          <p:cNvPr id="2" name="Picture 1" descr="twitter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890" b="12832"/>
          <a:stretch/>
        </p:blipFill>
        <p:spPr>
          <a:xfrm>
            <a:off x="1882991" y="1467127"/>
            <a:ext cx="4846211" cy="50254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660273" y="2496307"/>
            <a:ext cx="777280" cy="20364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5616129" y="2704332"/>
            <a:ext cx="371354" cy="6450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032491" y="2439798"/>
            <a:ext cx="1738939" cy="5710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796226" y="2504609"/>
            <a:ext cx="254394" cy="8785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912068" y="3383154"/>
            <a:ext cx="810123" cy="317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2955858" y="4192477"/>
            <a:ext cx="710728" cy="4607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277102" y="3580229"/>
            <a:ext cx="63952" cy="819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2405874" y="3610432"/>
            <a:ext cx="90184" cy="801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2842912" y="5131421"/>
            <a:ext cx="682222" cy="4743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>
            <a:off x="4565158" y="5535641"/>
            <a:ext cx="488306" cy="146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4100154" y="2759076"/>
            <a:ext cx="1078070" cy="2578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5386229" y="2846665"/>
            <a:ext cx="114354" cy="20412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747853" y="2296586"/>
            <a:ext cx="621411" cy="5719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663431" y="617507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* Finish follows start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921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Call Stack!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983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to Think About Search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60071" y="1948872"/>
            <a:ext cx="4814387" cy="5128103"/>
            <a:chOff x="1480494" y="1185333"/>
            <a:chExt cx="5672667" cy="567266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0494" y="1185333"/>
              <a:ext cx="5672667" cy="5672667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1839200" y="2671486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644691" y="3732629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82104" y="5069257"/>
            <a:ext cx="150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err="1" smtClean="0">
                <a:solidFill>
                  <a:srgbClr val="FF0000"/>
                </a:solidFill>
              </a:rPr>
              <a:t>Todo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 List:</a:t>
            </a:r>
          </a:p>
          <a:p>
            <a:pPr algn="ctr"/>
            <a:r>
              <a:rPr kumimoji="1" lang="en-US" altLang="zh-CN" sz="2400" dirty="0" smtClean="0">
                <a:solidFill>
                  <a:srgbClr val="FF0000"/>
                </a:solidFill>
              </a:rPr>
              <a:t>Stack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55339" y="1312966"/>
            <a:ext cx="203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Next path to explore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765981" y="1442404"/>
            <a:ext cx="1554597" cy="692595"/>
          </a:xfrm>
          <a:custGeom>
            <a:avLst/>
            <a:gdLst>
              <a:gd name="connsiteX0" fmla="*/ 0 w 1554597"/>
              <a:gd name="connsiteY0" fmla="*/ 692595 h 692595"/>
              <a:gd name="connsiteX1" fmla="*/ 10948 w 1554597"/>
              <a:gd name="connsiteY1" fmla="*/ 615954 h 692595"/>
              <a:gd name="connsiteX2" fmla="*/ 65686 w 1554597"/>
              <a:gd name="connsiteY2" fmla="*/ 561210 h 692595"/>
              <a:gd name="connsiteX3" fmla="*/ 142320 w 1554597"/>
              <a:gd name="connsiteY3" fmla="*/ 495518 h 692595"/>
              <a:gd name="connsiteX4" fmla="*/ 175162 w 1554597"/>
              <a:gd name="connsiteY4" fmla="*/ 462672 h 692595"/>
              <a:gd name="connsiteX5" fmla="*/ 284639 w 1554597"/>
              <a:gd name="connsiteY5" fmla="*/ 396980 h 692595"/>
              <a:gd name="connsiteX6" fmla="*/ 383167 w 1554597"/>
              <a:gd name="connsiteY6" fmla="*/ 331287 h 692595"/>
              <a:gd name="connsiteX7" fmla="*/ 459801 w 1554597"/>
              <a:gd name="connsiteY7" fmla="*/ 265595 h 692595"/>
              <a:gd name="connsiteX8" fmla="*/ 547381 w 1554597"/>
              <a:gd name="connsiteY8" fmla="*/ 232749 h 692595"/>
              <a:gd name="connsiteX9" fmla="*/ 580224 w 1554597"/>
              <a:gd name="connsiteY9" fmla="*/ 210852 h 692595"/>
              <a:gd name="connsiteX10" fmla="*/ 645910 w 1554597"/>
              <a:gd name="connsiteY10" fmla="*/ 188954 h 692595"/>
              <a:gd name="connsiteX11" fmla="*/ 1423191 w 1554597"/>
              <a:gd name="connsiteY11" fmla="*/ 178005 h 692595"/>
              <a:gd name="connsiteX12" fmla="*/ 1499824 w 1554597"/>
              <a:gd name="connsiteY12" fmla="*/ 167057 h 692595"/>
              <a:gd name="connsiteX13" fmla="*/ 1456034 w 1554597"/>
              <a:gd name="connsiteY13" fmla="*/ 134211 h 692595"/>
              <a:gd name="connsiteX14" fmla="*/ 1401296 w 1554597"/>
              <a:gd name="connsiteY14" fmla="*/ 101365 h 692595"/>
              <a:gd name="connsiteX15" fmla="*/ 1368453 w 1554597"/>
              <a:gd name="connsiteY15" fmla="*/ 79467 h 692595"/>
              <a:gd name="connsiteX16" fmla="*/ 1269924 w 1554597"/>
              <a:gd name="connsiteY16" fmla="*/ 35672 h 692595"/>
              <a:gd name="connsiteX17" fmla="*/ 1226134 w 1554597"/>
              <a:gd name="connsiteY17" fmla="*/ 2826 h 692595"/>
              <a:gd name="connsiteX18" fmla="*/ 1258977 w 1554597"/>
              <a:gd name="connsiteY18" fmla="*/ 13775 h 692595"/>
              <a:gd name="connsiteX19" fmla="*/ 1335610 w 1554597"/>
              <a:gd name="connsiteY19" fmla="*/ 79467 h 692595"/>
              <a:gd name="connsiteX20" fmla="*/ 1357505 w 1554597"/>
              <a:gd name="connsiteY20" fmla="*/ 101365 h 692595"/>
              <a:gd name="connsiteX21" fmla="*/ 1390348 w 1554597"/>
              <a:gd name="connsiteY21" fmla="*/ 112313 h 692595"/>
              <a:gd name="connsiteX22" fmla="*/ 1445086 w 1554597"/>
              <a:gd name="connsiteY22" fmla="*/ 134211 h 692595"/>
              <a:gd name="connsiteX23" fmla="*/ 1499824 w 1554597"/>
              <a:gd name="connsiteY23" fmla="*/ 145159 h 692595"/>
              <a:gd name="connsiteX24" fmla="*/ 1532667 w 1554597"/>
              <a:gd name="connsiteY24" fmla="*/ 156108 h 692595"/>
              <a:gd name="connsiteX25" fmla="*/ 1554563 w 1554597"/>
              <a:gd name="connsiteY25" fmla="*/ 178005 h 692595"/>
              <a:gd name="connsiteX26" fmla="*/ 1477929 w 1554597"/>
              <a:gd name="connsiteY26" fmla="*/ 353185 h 692595"/>
              <a:gd name="connsiteX27" fmla="*/ 1412243 w 1554597"/>
              <a:gd name="connsiteY27" fmla="*/ 462672 h 692595"/>
              <a:gd name="connsiteX28" fmla="*/ 1401296 w 1554597"/>
              <a:gd name="connsiteY28" fmla="*/ 495518 h 69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54597" h="692595">
                <a:moveTo>
                  <a:pt x="0" y="692595"/>
                </a:moveTo>
                <a:cubicBezTo>
                  <a:pt x="3649" y="667048"/>
                  <a:pt x="-592" y="639036"/>
                  <a:pt x="10948" y="615954"/>
                </a:cubicBezTo>
                <a:cubicBezTo>
                  <a:pt x="22488" y="592873"/>
                  <a:pt x="47440" y="579458"/>
                  <a:pt x="65686" y="561210"/>
                </a:cubicBezTo>
                <a:cubicBezTo>
                  <a:pt x="197262" y="429622"/>
                  <a:pt x="42279" y="578896"/>
                  <a:pt x="142320" y="495518"/>
                </a:cubicBezTo>
                <a:cubicBezTo>
                  <a:pt x="154214" y="485605"/>
                  <a:pt x="162941" y="472178"/>
                  <a:pt x="175162" y="462672"/>
                </a:cubicBezTo>
                <a:cubicBezTo>
                  <a:pt x="241938" y="410730"/>
                  <a:pt x="225056" y="430085"/>
                  <a:pt x="284639" y="396980"/>
                </a:cubicBezTo>
                <a:cubicBezTo>
                  <a:pt x="319461" y="377633"/>
                  <a:pt x="352850" y="357276"/>
                  <a:pt x="383167" y="331287"/>
                </a:cubicBezTo>
                <a:cubicBezTo>
                  <a:pt x="419845" y="299845"/>
                  <a:pt x="414309" y="290870"/>
                  <a:pt x="459801" y="265595"/>
                </a:cubicBezTo>
                <a:cubicBezTo>
                  <a:pt x="605015" y="184913"/>
                  <a:pt x="449059" y="281915"/>
                  <a:pt x="547381" y="232749"/>
                </a:cubicBezTo>
                <a:cubicBezTo>
                  <a:pt x="559149" y="226864"/>
                  <a:pt x="568200" y="216196"/>
                  <a:pt x="580224" y="210852"/>
                </a:cubicBezTo>
                <a:cubicBezTo>
                  <a:pt x="601314" y="201478"/>
                  <a:pt x="622832" y="189279"/>
                  <a:pt x="645910" y="188954"/>
                </a:cubicBezTo>
                <a:lnTo>
                  <a:pt x="1423191" y="178005"/>
                </a:lnTo>
                <a:cubicBezTo>
                  <a:pt x="1448735" y="174356"/>
                  <a:pt x="1484343" y="187701"/>
                  <a:pt x="1499824" y="167057"/>
                </a:cubicBezTo>
                <a:cubicBezTo>
                  <a:pt x="1510771" y="152459"/>
                  <a:pt x="1471216" y="144333"/>
                  <a:pt x="1456034" y="134211"/>
                </a:cubicBezTo>
                <a:cubicBezTo>
                  <a:pt x="1438329" y="122407"/>
                  <a:pt x="1419340" y="112644"/>
                  <a:pt x="1401296" y="101365"/>
                </a:cubicBezTo>
                <a:cubicBezTo>
                  <a:pt x="1390138" y="94391"/>
                  <a:pt x="1380222" y="85352"/>
                  <a:pt x="1368453" y="79467"/>
                </a:cubicBezTo>
                <a:cubicBezTo>
                  <a:pt x="1316537" y="53507"/>
                  <a:pt x="1316364" y="64700"/>
                  <a:pt x="1269924" y="35672"/>
                </a:cubicBezTo>
                <a:cubicBezTo>
                  <a:pt x="1254451" y="26001"/>
                  <a:pt x="1234293" y="19147"/>
                  <a:pt x="1226134" y="2826"/>
                </a:cubicBezTo>
                <a:cubicBezTo>
                  <a:pt x="1220974" y="-7496"/>
                  <a:pt x="1258977" y="13775"/>
                  <a:pt x="1258977" y="13775"/>
                </a:cubicBezTo>
                <a:cubicBezTo>
                  <a:pt x="1328562" y="83367"/>
                  <a:pt x="1251338" y="9232"/>
                  <a:pt x="1335610" y="79467"/>
                </a:cubicBezTo>
                <a:cubicBezTo>
                  <a:pt x="1343539" y="86076"/>
                  <a:pt x="1348654" y="96054"/>
                  <a:pt x="1357505" y="101365"/>
                </a:cubicBezTo>
                <a:cubicBezTo>
                  <a:pt x="1367400" y="107303"/>
                  <a:pt x="1379543" y="108261"/>
                  <a:pt x="1390348" y="112313"/>
                </a:cubicBezTo>
                <a:cubicBezTo>
                  <a:pt x="1408748" y="119214"/>
                  <a:pt x="1426263" y="128564"/>
                  <a:pt x="1445086" y="134211"/>
                </a:cubicBezTo>
                <a:cubicBezTo>
                  <a:pt x="1462908" y="139558"/>
                  <a:pt x="1481772" y="140646"/>
                  <a:pt x="1499824" y="145159"/>
                </a:cubicBezTo>
                <a:cubicBezTo>
                  <a:pt x="1511019" y="147958"/>
                  <a:pt x="1521719" y="152458"/>
                  <a:pt x="1532667" y="156108"/>
                </a:cubicBezTo>
                <a:cubicBezTo>
                  <a:pt x="1539966" y="163407"/>
                  <a:pt x="1555420" y="167719"/>
                  <a:pt x="1554563" y="178005"/>
                </a:cubicBezTo>
                <a:cubicBezTo>
                  <a:pt x="1546029" y="280426"/>
                  <a:pt x="1520842" y="278080"/>
                  <a:pt x="1477929" y="353185"/>
                </a:cubicBezTo>
                <a:cubicBezTo>
                  <a:pt x="1413387" y="466144"/>
                  <a:pt x="1462322" y="412590"/>
                  <a:pt x="1412243" y="462672"/>
                </a:cubicBezTo>
                <a:lnTo>
                  <a:pt x="1401296" y="495518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80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This code is equivalent*: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271338" y="6175075"/>
            <a:ext cx="43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*actually it uses more memory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75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5385" y="1158523"/>
            <a:ext cx="7674283" cy="5246473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45" y="1414513"/>
            <a:ext cx="73838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tack = Stack()</a:t>
            </a:r>
          </a:p>
          <a:p>
            <a:pPr algn="l"/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stack.push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isited = Set([])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stack.pop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 not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visited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}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613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This code is equivalent: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701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Most Simple Graph</a:t>
            </a:r>
            <a:endParaRPr kumimoji="1" lang="zh-CN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14600" y="1122570"/>
            <a:ext cx="4777565" cy="5506830"/>
            <a:chOff x="2514600" y="1122570"/>
            <a:chExt cx="4777565" cy="5506830"/>
          </a:xfrm>
        </p:grpSpPr>
        <p:sp>
          <p:nvSpPr>
            <p:cNvPr id="4" name="Oval 3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1"/>
              <a:endCxn id="5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5" idx="7"/>
              <a:endCxn id="7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64034" y="3534856"/>
              <a:ext cx="21791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/>
                <a:t>Start</a:t>
              </a:r>
              <a:endParaRPr lang="en-US" sz="8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0308" y="5283102"/>
              <a:ext cx="210185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/>
                <a:t>Goal</a:t>
              </a:r>
              <a:endParaRPr lang="en-US" sz="8000" dirty="0"/>
            </a:p>
          </p:txBody>
        </p:sp>
        <p:cxnSp>
          <p:nvCxnSpPr>
            <p:cNvPr id="13" name="Curved Connector 12"/>
            <p:cNvCxnSpPr>
              <a:stCxn id="5" idx="4"/>
              <a:endCxn id="9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585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an empty stack</a:t>
            </a:r>
            <a:endParaRPr lang="en-US" sz="30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634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a path with just the start node</a:t>
            </a:r>
            <a:endParaRPr lang="en-US" sz="3000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023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Enter the while loop</a:t>
            </a:r>
            <a:endParaRPr lang="en-US" sz="3000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102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Pop a path</a:t>
            </a:r>
            <a:endParaRPr lang="en-US" sz="3000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248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Who Do You Love?</a:t>
            </a:r>
            <a:endParaRPr kumimoji="1" lang="zh-CN" altLang="en-US" dirty="0"/>
          </a:p>
        </p:txBody>
      </p:sp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179" y="1018230"/>
            <a:ext cx="5709603" cy="552225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57977" y="4959766"/>
            <a:ext cx="536434" cy="536434"/>
          </a:xfrm>
          <a:prstGeom prst="ellipse">
            <a:avLst/>
          </a:prstGeom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1588" y="4532767"/>
            <a:ext cx="233192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Your significant other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4762" y="5145896"/>
            <a:ext cx="5698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376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75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its been visited or if it’s the goal</a:t>
            </a:r>
            <a:endParaRPr lang="en-US" sz="3000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872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43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5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957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 path for each of its neighbors</a:t>
            </a:r>
            <a:endParaRPr lang="en-US" sz="3000" dirty="0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42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43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5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957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 path for each of its neighbors</a:t>
            </a:r>
            <a:endParaRPr lang="en-US" sz="3000" dirty="0"/>
          </a:p>
        </p:txBody>
      </p:sp>
      <p:sp>
        <p:nvSpPr>
          <p:cNvPr id="18" name="Rectangular Callout 17"/>
          <p:cNvSpPr/>
          <p:nvPr/>
        </p:nvSpPr>
        <p:spPr>
          <a:xfrm>
            <a:off x="2438400" y="4038600"/>
            <a:ext cx="1905000" cy="1066800"/>
          </a:xfrm>
          <a:prstGeom prst="wedgeRectCallout">
            <a:avLst>
              <a:gd name="adj1" fmla="val -15804"/>
              <a:gd name="adj2" fmla="val -96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6934200" y="4132217"/>
            <a:ext cx="1905000" cy="1066800"/>
          </a:xfrm>
          <a:prstGeom prst="wedgeRectCallout">
            <a:avLst>
              <a:gd name="adj1" fmla="val 23510"/>
              <a:gd name="adj2" fmla="val -99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29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43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5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52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957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 path for each of its neighbors</a:t>
            </a:r>
            <a:endParaRPr lang="en-US" sz="3000" dirty="0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74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029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91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34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6" idx="1"/>
            <a:endCxn id="18" idx="5"/>
          </p:cNvCxnSpPr>
          <p:nvPr/>
        </p:nvCxnSpPr>
        <p:spPr>
          <a:xfrm flipH="1" flipV="1">
            <a:off x="5659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580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579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8797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3" name="Rectangular Callout 2"/>
          <p:cNvSpPr/>
          <p:nvPr/>
        </p:nvSpPr>
        <p:spPr>
          <a:xfrm>
            <a:off x="2438400" y="4038600"/>
            <a:ext cx="1905000" cy="1066800"/>
          </a:xfrm>
          <a:prstGeom prst="wedgeRectCallout">
            <a:avLst>
              <a:gd name="adj1" fmla="val -15804"/>
              <a:gd name="adj2" fmla="val -96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Bottom</a:t>
            </a:r>
            <a:endParaRPr lang="en-US" dirty="0"/>
          </a:p>
        </p:txBody>
      </p:sp>
      <p:sp>
        <p:nvSpPr>
          <p:cNvPr id="16" name="Rectangular Callout 15"/>
          <p:cNvSpPr/>
          <p:nvPr/>
        </p:nvSpPr>
        <p:spPr>
          <a:xfrm>
            <a:off x="6934200" y="4132217"/>
            <a:ext cx="1905000" cy="1066800"/>
          </a:xfrm>
          <a:prstGeom prst="wedgeRectCallout">
            <a:avLst>
              <a:gd name="adj1" fmla="val 23510"/>
              <a:gd name="adj2" fmla="val -99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59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Pop a path</a:t>
            </a:r>
            <a:endParaRPr lang="en-US" sz="3000" dirty="0"/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609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the last node is a goal or if its been visited</a:t>
            </a:r>
            <a:endParaRPr lang="en-US" sz="3000" dirty="0"/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49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Depth First Search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Breadth First Search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Chose Between the Two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7734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362200" y="3733800"/>
            <a:ext cx="1905000" cy="2057400"/>
            <a:chOff x="2362200" y="3733800"/>
            <a:chExt cx="1905000" cy="2057400"/>
          </a:xfrm>
        </p:grpSpPr>
        <p:sp>
          <p:nvSpPr>
            <p:cNvPr id="15" name="Rounded Rectangle 14"/>
            <p:cNvSpPr/>
            <p:nvPr/>
          </p:nvSpPr>
          <p:spPr>
            <a:xfrm>
              <a:off x="2362200" y="3733800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124200" y="4572000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67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16" idx="1"/>
              <a:endCxn id="18" idx="5"/>
            </p:cNvCxnSpPr>
            <p:nvPr/>
          </p:nvCxnSpPr>
          <p:spPr>
            <a:xfrm flipH="1" flipV="1">
              <a:off x="2992204" y="4440004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3326674" y="3886200"/>
              <a:ext cx="381000" cy="381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>
              <a:endCxn id="20" idx="2"/>
            </p:cNvCxnSpPr>
            <p:nvPr/>
          </p:nvCxnSpPr>
          <p:spPr>
            <a:xfrm flipV="1">
              <a:off x="3007192" y="4076700"/>
              <a:ext cx="319482" cy="1496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572000" y="3751496"/>
            <a:ext cx="1905000" cy="2057400"/>
            <a:chOff x="4572000" y="3751496"/>
            <a:chExt cx="1905000" cy="2057400"/>
          </a:xfrm>
        </p:grpSpPr>
        <p:sp>
          <p:nvSpPr>
            <p:cNvPr id="22" name="Rounded Rectangle 21"/>
            <p:cNvSpPr/>
            <p:nvPr/>
          </p:nvSpPr>
          <p:spPr>
            <a:xfrm>
              <a:off x="4572000" y="3751496"/>
              <a:ext cx="1905000" cy="2057400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334000" y="4589696"/>
              <a:ext cx="381000" cy="381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876800" y="4132496"/>
              <a:ext cx="381000" cy="381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1"/>
              <a:endCxn id="24" idx="5"/>
            </p:cNvCxnSpPr>
            <p:nvPr/>
          </p:nvCxnSpPr>
          <p:spPr>
            <a:xfrm flipH="1" flipV="1">
              <a:off x="5202004" y="4457700"/>
              <a:ext cx="187792" cy="18779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5334000" y="5181600"/>
              <a:ext cx="381000" cy="381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urved Connector 28"/>
            <p:cNvCxnSpPr>
              <a:stCxn id="24" idx="4"/>
              <a:endCxn id="28" idx="2"/>
            </p:cNvCxnSpPr>
            <p:nvPr/>
          </p:nvCxnSpPr>
          <p:spPr>
            <a:xfrm rot="16200000" flipH="1">
              <a:off x="4771348" y="4809448"/>
              <a:ext cx="858604" cy="2667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Create a new path for each neighbor of the last node</a:t>
            </a:r>
            <a:endParaRPr lang="en-US" sz="3000" dirty="0"/>
          </a:p>
        </p:txBody>
      </p:sp>
      <p:sp>
        <p:nvSpPr>
          <p:cNvPr id="3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2331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7" idx="1"/>
            <a:endCxn id="30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30" idx="4"/>
            <a:endCxn id="32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87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Push the new paths</a:t>
            </a:r>
            <a:endParaRPr lang="en-US" sz="3000" dirty="0"/>
          </a:p>
        </p:txBody>
      </p:sp>
      <p:sp>
        <p:nvSpPr>
          <p:cNvPr id="3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31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3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14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85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7" idx="1"/>
            <a:endCxn id="30" idx="5"/>
          </p:cNvCxnSpPr>
          <p:nvPr/>
        </p:nvCxnSpPr>
        <p:spPr>
          <a:xfrm flipH="1" flipV="1">
            <a:off x="1011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43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30" idx="4"/>
            <a:endCxn id="32" idx="2"/>
          </p:cNvCxnSpPr>
          <p:nvPr/>
        </p:nvCxnSpPr>
        <p:spPr>
          <a:xfrm rot="16200000" flipH="1">
            <a:off x="580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Pop a path</a:t>
            </a:r>
            <a:endParaRPr lang="en-US" sz="3000" dirty="0"/>
          </a:p>
        </p:txBody>
      </p:sp>
      <p:sp>
        <p:nvSpPr>
          <p:cNvPr id="2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176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85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7" idx="1"/>
            <a:endCxn id="30" idx="5"/>
          </p:cNvCxnSpPr>
          <p:nvPr/>
        </p:nvCxnSpPr>
        <p:spPr>
          <a:xfrm flipH="1" flipV="1">
            <a:off x="1011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143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30" idx="4"/>
            <a:endCxn id="32" idx="2"/>
          </p:cNvCxnSpPr>
          <p:nvPr/>
        </p:nvCxnSpPr>
        <p:spPr>
          <a:xfrm rot="16200000" flipH="1">
            <a:off x="580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the last node is a goal or if its been visited</a:t>
            </a:r>
            <a:endParaRPr lang="en-US" sz="3000" dirty="0"/>
          </a:p>
        </p:txBody>
      </p:sp>
      <p:sp>
        <p:nvSpPr>
          <p:cNvPr id="2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Depth First Search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004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19162" cy="6974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94114" y="5222536"/>
            <a:ext cx="1709272" cy="553998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Try it live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19099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#</a:t>
            </a:r>
            <a:r>
              <a:rPr lang="en-US" sz="3600" dirty="0" err="1" smtClean="0"/>
              <a:t>pwned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8473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4762" y="0"/>
            <a:ext cx="1217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3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498" name="Picture 2" descr="PurplePl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pic>
        <p:nvPicPr>
          <p:cNvPr id="618500" name="Picture 4" descr="StackBackgroun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2352674"/>
            <a:ext cx="2057400" cy="3175000"/>
          </a:xfrm>
          <a:prstGeom prst="rect">
            <a:avLst/>
          </a:prstGeom>
          <a:noFill/>
        </p:spPr>
      </p:pic>
      <p:grpSp>
        <p:nvGrpSpPr>
          <p:cNvPr id="618501" name="Group 5"/>
          <p:cNvGrpSpPr>
            <a:grpSpLocks/>
          </p:cNvGrpSpPr>
          <p:nvPr/>
        </p:nvGrpSpPr>
        <p:grpSpPr bwMode="auto">
          <a:xfrm>
            <a:off x="5233988" y="1803399"/>
            <a:ext cx="1763712" cy="550863"/>
            <a:chOff x="4017" y="1128"/>
            <a:chExt cx="1111" cy="347"/>
          </a:xfrm>
        </p:grpSpPr>
        <p:pic>
          <p:nvPicPr>
            <p:cNvPr id="618502" name="Picture 6" descr="BluePlat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17" y="1128"/>
              <a:ext cx="1111" cy="171"/>
            </a:xfrm>
            <a:prstGeom prst="rect">
              <a:avLst/>
            </a:prstGeom>
            <a:noFill/>
          </p:spPr>
        </p:pic>
        <p:pic>
          <p:nvPicPr>
            <p:cNvPr id="618503" name="Picture 7" descr="PurplePlat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17" y="1304"/>
              <a:ext cx="1111" cy="171"/>
            </a:xfrm>
            <a:prstGeom prst="rect">
              <a:avLst/>
            </a:prstGeom>
            <a:noFill/>
          </p:spPr>
        </p:pic>
      </p:grpSp>
      <p:pic>
        <p:nvPicPr>
          <p:cNvPr id="618505" name="Picture 9" descr="CoilSpri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2884487"/>
            <a:ext cx="1155700" cy="2616200"/>
          </a:xfrm>
          <a:prstGeom prst="rect">
            <a:avLst/>
          </a:prstGeom>
          <a:noFill/>
        </p:spPr>
      </p:pic>
      <p:pic>
        <p:nvPicPr>
          <p:cNvPr id="618506" name="Picture 10" descr="BB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grpSp>
        <p:nvGrpSpPr>
          <p:cNvPr id="618507" name="Group 11"/>
          <p:cNvGrpSpPr>
            <a:grpSpLocks/>
          </p:cNvGrpSpPr>
          <p:nvPr/>
        </p:nvGrpSpPr>
        <p:grpSpPr bwMode="auto">
          <a:xfrm>
            <a:off x="5233988" y="1803399"/>
            <a:ext cx="1763712" cy="550863"/>
            <a:chOff x="4017" y="1128"/>
            <a:chExt cx="1111" cy="347"/>
          </a:xfrm>
        </p:grpSpPr>
        <p:pic>
          <p:nvPicPr>
            <p:cNvPr id="618508" name="Picture 12" descr="GreenPlate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17" y="1128"/>
              <a:ext cx="1111" cy="171"/>
            </a:xfrm>
            <a:prstGeom prst="rect">
              <a:avLst/>
            </a:prstGeom>
            <a:noFill/>
          </p:spPr>
        </p:pic>
        <p:pic>
          <p:nvPicPr>
            <p:cNvPr id="618509" name="Picture 13" descr="BBP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17" y="1304"/>
              <a:ext cx="1111" cy="171"/>
            </a:xfrm>
            <a:prstGeom prst="rect">
              <a:avLst/>
            </a:prstGeom>
            <a:noFill/>
          </p:spPr>
        </p:pic>
      </p:grpSp>
      <p:pic>
        <p:nvPicPr>
          <p:cNvPr id="618510" name="Picture 14" descr="GBP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sp>
        <p:nvSpPr>
          <p:cNvPr id="618511" name="Rectangle 15"/>
          <p:cNvSpPr>
            <a:spLocks noChangeArrowheads="1"/>
          </p:cNvSpPr>
          <p:nvPr/>
        </p:nvSpPr>
        <p:spPr bwMode="auto">
          <a:xfrm>
            <a:off x="5029200" y="5537200"/>
            <a:ext cx="2209800" cy="1320800"/>
          </a:xfrm>
          <a:prstGeom prst="rect">
            <a:avLst/>
          </a:prstGeom>
          <a:solidFill>
            <a:schemeClr val="bg1"/>
          </a:solidFill>
          <a:ln w="9525">
            <a:solidFill>
              <a:srgbClr val="CCFFFF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8523" name="Picture 27" descr="BluePlat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2400" y="2362199"/>
            <a:ext cx="1763713" cy="271463"/>
          </a:xfrm>
          <a:prstGeom prst="rect">
            <a:avLst/>
          </a:prstGeom>
          <a:noFill/>
        </p:spPr>
      </p:pic>
      <p:pic>
        <p:nvPicPr>
          <p:cNvPr id="618521" name="Picture 25" descr="PurplePl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5100" y="2616199"/>
            <a:ext cx="1763713" cy="271463"/>
          </a:xfrm>
          <a:prstGeom prst="rect">
            <a:avLst/>
          </a:prstGeom>
          <a:noFill/>
        </p:spPr>
      </p:pic>
      <p:pic>
        <p:nvPicPr>
          <p:cNvPr id="618512" name="Picture 16" descr="StackSidePanel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97700" y="2346324"/>
            <a:ext cx="165100" cy="3181350"/>
          </a:xfrm>
          <a:prstGeom prst="rect">
            <a:avLst/>
          </a:prstGeom>
          <a:noFill/>
        </p:spPr>
      </p:pic>
      <p:pic>
        <p:nvPicPr>
          <p:cNvPr id="618513" name="Picture 17" descr="StackSidePanel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05400" y="2346324"/>
            <a:ext cx="165100" cy="3181350"/>
          </a:xfrm>
          <a:prstGeom prst="rect">
            <a:avLst/>
          </a:prstGeom>
          <a:noFill/>
        </p:spPr>
      </p:pic>
      <p:pic>
        <p:nvPicPr>
          <p:cNvPr id="618524" name="Picture 28" descr="StackDoor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45100" y="2346324"/>
            <a:ext cx="1773238" cy="318135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85800" y="2212318"/>
            <a:ext cx="256192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LIFO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ush</a:t>
            </a:r>
            <a:r>
              <a:rPr lang="en-US" sz="3000" dirty="0" smtClean="0"/>
              <a:t> and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pop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  <a:p>
            <a:endParaRPr lang="en-US" sz="3000" dirty="0" smtClean="0"/>
          </a:p>
          <a:p>
            <a:r>
              <a:rPr lang="en-US" sz="3000" dirty="0" smtClean="0"/>
              <a:t>Dish metaphor</a:t>
            </a:r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Stacks are LIFO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629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0"/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/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7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0"/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/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618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18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18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59" y="5286307"/>
            <a:ext cx="994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Depth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Breadth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Comparison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2062" y="3555595"/>
            <a:ext cx="145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Dijkstra’s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31" y="4799767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59" y="5286307"/>
            <a:ext cx="994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Depth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Breadth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Comparison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2062" y="3555595"/>
            <a:ext cx="145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Dijkstra’s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31" y="4799767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7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59" y="5286307"/>
            <a:ext cx="994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Depth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Breadth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Comparison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2062" y="3555595"/>
            <a:ext cx="145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Dijkstra’s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678" y="432897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373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Better Data Structure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7318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about a Queue?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69"/>
          <a:stretch/>
        </p:blipFill>
        <p:spPr>
          <a:xfrm>
            <a:off x="-186110" y="622685"/>
            <a:ext cx="9330110" cy="6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7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Breadth First Search Collection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60071" y="1948872"/>
            <a:ext cx="4814387" cy="5128103"/>
            <a:chOff x="1480494" y="1185333"/>
            <a:chExt cx="5672667" cy="567266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0494" y="1185333"/>
              <a:ext cx="5672667" cy="5672667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1839200" y="2671486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644691" y="3732629"/>
              <a:ext cx="1696881" cy="1193410"/>
            </a:xfrm>
            <a:prstGeom prst="ellipse">
              <a:avLst/>
            </a:prstGeom>
            <a:solidFill>
              <a:schemeClr val="bg1"/>
            </a:solidFill>
            <a:ln w="38100" cmpd="sng"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82104" y="5069257"/>
            <a:ext cx="150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err="1" smtClean="0">
                <a:solidFill>
                  <a:srgbClr val="0000FF"/>
                </a:solidFill>
              </a:rPr>
              <a:t>Todo</a:t>
            </a:r>
            <a:r>
              <a:rPr kumimoji="1" lang="en-US" altLang="zh-CN" sz="2400" dirty="0" smtClean="0">
                <a:solidFill>
                  <a:srgbClr val="0000FF"/>
                </a:solidFill>
              </a:rPr>
              <a:t> List:</a:t>
            </a:r>
          </a:p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Queue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55339" y="1312966"/>
            <a:ext cx="2032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0000FF"/>
                </a:solidFill>
              </a:rPr>
              <a:t>Next path to explore</a:t>
            </a:r>
            <a:endParaRPr kumimoji="1"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765981" y="1442404"/>
            <a:ext cx="1554597" cy="692595"/>
          </a:xfrm>
          <a:custGeom>
            <a:avLst/>
            <a:gdLst>
              <a:gd name="connsiteX0" fmla="*/ 0 w 1554597"/>
              <a:gd name="connsiteY0" fmla="*/ 692595 h 692595"/>
              <a:gd name="connsiteX1" fmla="*/ 10948 w 1554597"/>
              <a:gd name="connsiteY1" fmla="*/ 615954 h 692595"/>
              <a:gd name="connsiteX2" fmla="*/ 65686 w 1554597"/>
              <a:gd name="connsiteY2" fmla="*/ 561210 h 692595"/>
              <a:gd name="connsiteX3" fmla="*/ 142320 w 1554597"/>
              <a:gd name="connsiteY3" fmla="*/ 495518 h 692595"/>
              <a:gd name="connsiteX4" fmla="*/ 175162 w 1554597"/>
              <a:gd name="connsiteY4" fmla="*/ 462672 h 692595"/>
              <a:gd name="connsiteX5" fmla="*/ 284639 w 1554597"/>
              <a:gd name="connsiteY5" fmla="*/ 396980 h 692595"/>
              <a:gd name="connsiteX6" fmla="*/ 383167 w 1554597"/>
              <a:gd name="connsiteY6" fmla="*/ 331287 h 692595"/>
              <a:gd name="connsiteX7" fmla="*/ 459801 w 1554597"/>
              <a:gd name="connsiteY7" fmla="*/ 265595 h 692595"/>
              <a:gd name="connsiteX8" fmla="*/ 547381 w 1554597"/>
              <a:gd name="connsiteY8" fmla="*/ 232749 h 692595"/>
              <a:gd name="connsiteX9" fmla="*/ 580224 w 1554597"/>
              <a:gd name="connsiteY9" fmla="*/ 210852 h 692595"/>
              <a:gd name="connsiteX10" fmla="*/ 645910 w 1554597"/>
              <a:gd name="connsiteY10" fmla="*/ 188954 h 692595"/>
              <a:gd name="connsiteX11" fmla="*/ 1423191 w 1554597"/>
              <a:gd name="connsiteY11" fmla="*/ 178005 h 692595"/>
              <a:gd name="connsiteX12" fmla="*/ 1499824 w 1554597"/>
              <a:gd name="connsiteY12" fmla="*/ 167057 h 692595"/>
              <a:gd name="connsiteX13" fmla="*/ 1456034 w 1554597"/>
              <a:gd name="connsiteY13" fmla="*/ 134211 h 692595"/>
              <a:gd name="connsiteX14" fmla="*/ 1401296 w 1554597"/>
              <a:gd name="connsiteY14" fmla="*/ 101365 h 692595"/>
              <a:gd name="connsiteX15" fmla="*/ 1368453 w 1554597"/>
              <a:gd name="connsiteY15" fmla="*/ 79467 h 692595"/>
              <a:gd name="connsiteX16" fmla="*/ 1269924 w 1554597"/>
              <a:gd name="connsiteY16" fmla="*/ 35672 h 692595"/>
              <a:gd name="connsiteX17" fmla="*/ 1226134 w 1554597"/>
              <a:gd name="connsiteY17" fmla="*/ 2826 h 692595"/>
              <a:gd name="connsiteX18" fmla="*/ 1258977 w 1554597"/>
              <a:gd name="connsiteY18" fmla="*/ 13775 h 692595"/>
              <a:gd name="connsiteX19" fmla="*/ 1335610 w 1554597"/>
              <a:gd name="connsiteY19" fmla="*/ 79467 h 692595"/>
              <a:gd name="connsiteX20" fmla="*/ 1357505 w 1554597"/>
              <a:gd name="connsiteY20" fmla="*/ 101365 h 692595"/>
              <a:gd name="connsiteX21" fmla="*/ 1390348 w 1554597"/>
              <a:gd name="connsiteY21" fmla="*/ 112313 h 692595"/>
              <a:gd name="connsiteX22" fmla="*/ 1445086 w 1554597"/>
              <a:gd name="connsiteY22" fmla="*/ 134211 h 692595"/>
              <a:gd name="connsiteX23" fmla="*/ 1499824 w 1554597"/>
              <a:gd name="connsiteY23" fmla="*/ 145159 h 692595"/>
              <a:gd name="connsiteX24" fmla="*/ 1532667 w 1554597"/>
              <a:gd name="connsiteY24" fmla="*/ 156108 h 692595"/>
              <a:gd name="connsiteX25" fmla="*/ 1554563 w 1554597"/>
              <a:gd name="connsiteY25" fmla="*/ 178005 h 692595"/>
              <a:gd name="connsiteX26" fmla="*/ 1477929 w 1554597"/>
              <a:gd name="connsiteY26" fmla="*/ 353185 h 692595"/>
              <a:gd name="connsiteX27" fmla="*/ 1412243 w 1554597"/>
              <a:gd name="connsiteY27" fmla="*/ 462672 h 692595"/>
              <a:gd name="connsiteX28" fmla="*/ 1401296 w 1554597"/>
              <a:gd name="connsiteY28" fmla="*/ 495518 h 69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54597" h="692595">
                <a:moveTo>
                  <a:pt x="0" y="692595"/>
                </a:moveTo>
                <a:cubicBezTo>
                  <a:pt x="3649" y="667048"/>
                  <a:pt x="-592" y="639036"/>
                  <a:pt x="10948" y="615954"/>
                </a:cubicBezTo>
                <a:cubicBezTo>
                  <a:pt x="22488" y="592873"/>
                  <a:pt x="47440" y="579458"/>
                  <a:pt x="65686" y="561210"/>
                </a:cubicBezTo>
                <a:cubicBezTo>
                  <a:pt x="197262" y="429622"/>
                  <a:pt x="42279" y="578896"/>
                  <a:pt x="142320" y="495518"/>
                </a:cubicBezTo>
                <a:cubicBezTo>
                  <a:pt x="154214" y="485605"/>
                  <a:pt x="162941" y="472178"/>
                  <a:pt x="175162" y="462672"/>
                </a:cubicBezTo>
                <a:cubicBezTo>
                  <a:pt x="241938" y="410730"/>
                  <a:pt x="225056" y="430085"/>
                  <a:pt x="284639" y="396980"/>
                </a:cubicBezTo>
                <a:cubicBezTo>
                  <a:pt x="319461" y="377633"/>
                  <a:pt x="352850" y="357276"/>
                  <a:pt x="383167" y="331287"/>
                </a:cubicBezTo>
                <a:cubicBezTo>
                  <a:pt x="419845" y="299845"/>
                  <a:pt x="414309" y="290870"/>
                  <a:pt x="459801" y="265595"/>
                </a:cubicBezTo>
                <a:cubicBezTo>
                  <a:pt x="605015" y="184913"/>
                  <a:pt x="449059" y="281915"/>
                  <a:pt x="547381" y="232749"/>
                </a:cubicBezTo>
                <a:cubicBezTo>
                  <a:pt x="559149" y="226864"/>
                  <a:pt x="568200" y="216196"/>
                  <a:pt x="580224" y="210852"/>
                </a:cubicBezTo>
                <a:cubicBezTo>
                  <a:pt x="601314" y="201478"/>
                  <a:pt x="622832" y="189279"/>
                  <a:pt x="645910" y="188954"/>
                </a:cubicBezTo>
                <a:lnTo>
                  <a:pt x="1423191" y="178005"/>
                </a:lnTo>
                <a:cubicBezTo>
                  <a:pt x="1448735" y="174356"/>
                  <a:pt x="1484343" y="187701"/>
                  <a:pt x="1499824" y="167057"/>
                </a:cubicBezTo>
                <a:cubicBezTo>
                  <a:pt x="1510771" y="152459"/>
                  <a:pt x="1471216" y="144333"/>
                  <a:pt x="1456034" y="134211"/>
                </a:cubicBezTo>
                <a:cubicBezTo>
                  <a:pt x="1438329" y="122407"/>
                  <a:pt x="1419340" y="112644"/>
                  <a:pt x="1401296" y="101365"/>
                </a:cubicBezTo>
                <a:cubicBezTo>
                  <a:pt x="1390138" y="94391"/>
                  <a:pt x="1380222" y="85352"/>
                  <a:pt x="1368453" y="79467"/>
                </a:cubicBezTo>
                <a:cubicBezTo>
                  <a:pt x="1316537" y="53507"/>
                  <a:pt x="1316364" y="64700"/>
                  <a:pt x="1269924" y="35672"/>
                </a:cubicBezTo>
                <a:cubicBezTo>
                  <a:pt x="1254451" y="26001"/>
                  <a:pt x="1234293" y="19147"/>
                  <a:pt x="1226134" y="2826"/>
                </a:cubicBezTo>
                <a:cubicBezTo>
                  <a:pt x="1220974" y="-7496"/>
                  <a:pt x="1258977" y="13775"/>
                  <a:pt x="1258977" y="13775"/>
                </a:cubicBezTo>
                <a:cubicBezTo>
                  <a:pt x="1328562" y="83367"/>
                  <a:pt x="1251338" y="9232"/>
                  <a:pt x="1335610" y="79467"/>
                </a:cubicBezTo>
                <a:cubicBezTo>
                  <a:pt x="1343539" y="86076"/>
                  <a:pt x="1348654" y="96054"/>
                  <a:pt x="1357505" y="101365"/>
                </a:cubicBezTo>
                <a:cubicBezTo>
                  <a:pt x="1367400" y="107303"/>
                  <a:pt x="1379543" y="108261"/>
                  <a:pt x="1390348" y="112313"/>
                </a:cubicBezTo>
                <a:cubicBezTo>
                  <a:pt x="1408748" y="119214"/>
                  <a:pt x="1426263" y="128564"/>
                  <a:pt x="1445086" y="134211"/>
                </a:cubicBezTo>
                <a:cubicBezTo>
                  <a:pt x="1462908" y="139558"/>
                  <a:pt x="1481772" y="140646"/>
                  <a:pt x="1499824" y="145159"/>
                </a:cubicBezTo>
                <a:cubicBezTo>
                  <a:pt x="1511019" y="147958"/>
                  <a:pt x="1521719" y="152458"/>
                  <a:pt x="1532667" y="156108"/>
                </a:cubicBezTo>
                <a:cubicBezTo>
                  <a:pt x="1539966" y="163407"/>
                  <a:pt x="1555420" y="167719"/>
                  <a:pt x="1554563" y="178005"/>
                </a:cubicBezTo>
                <a:cubicBezTo>
                  <a:pt x="1546029" y="280426"/>
                  <a:pt x="1520842" y="278080"/>
                  <a:pt x="1477929" y="353185"/>
                </a:cubicBezTo>
                <a:cubicBezTo>
                  <a:pt x="1413387" y="466144"/>
                  <a:pt x="1462322" y="412590"/>
                  <a:pt x="1412243" y="462672"/>
                </a:cubicBezTo>
                <a:lnTo>
                  <a:pt x="1401296" y="495518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64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Depth First Search</a:t>
            </a:r>
            <a:endParaRPr kumimoji="1" lang="zh-CN" alt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Stack(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altLang="zh-CN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tack.push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.pop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stack.push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1540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33491" y="1171511"/>
            <a:ext cx="7302062" cy="4806485"/>
          </a:xfrm>
          <a:prstGeom prst="roundRect">
            <a:avLst>
              <a:gd name="adj" fmla="val 2162"/>
            </a:avLst>
          </a:prstGeom>
          <a:solidFill>
            <a:schemeClr val="bg2"/>
          </a:solidFill>
          <a:ln>
            <a:solidFill>
              <a:srgbClr val="ABABAB"/>
            </a:solidFill>
          </a:ln>
          <a:effectLst>
            <a:innerShdw blurRad="63500" dist="50800" dir="13500000">
              <a:srgbClr val="000000">
                <a:alpha val="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9183" y="1403563"/>
            <a:ext cx="7383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ueue = Queue(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startNode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een = Set();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while !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.isEmpty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(): 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.dequeue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last(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is goal) return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if(seen contains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continue;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seen.add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getNextStates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algn="l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path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newPath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currPath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nextState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queue.enqueue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path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l"/>
            <a:r>
              <a:rPr lang="en-US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1509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Most Simple Graph</a:t>
            </a:r>
            <a:endParaRPr kumimoji="1" lang="zh-CN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14600" y="1122570"/>
            <a:ext cx="4777565" cy="5506830"/>
            <a:chOff x="2514600" y="1122570"/>
            <a:chExt cx="4777565" cy="5506830"/>
          </a:xfrm>
        </p:grpSpPr>
        <p:sp>
          <p:nvSpPr>
            <p:cNvPr id="4" name="Oval 3"/>
            <p:cNvSpPr/>
            <p:nvPr/>
          </p:nvSpPr>
          <p:spPr>
            <a:xfrm>
              <a:off x="3921034" y="3733800"/>
              <a:ext cx="1143000" cy="1143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14600" y="2409009"/>
              <a:ext cx="1143000" cy="1143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1"/>
              <a:endCxn id="5" idx="5"/>
            </p:cNvCxnSpPr>
            <p:nvPr/>
          </p:nvCxnSpPr>
          <p:spPr>
            <a:xfrm flipH="1" flipV="1">
              <a:off x="3490212" y="3384621"/>
              <a:ext cx="598210" cy="516567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3903617" y="1122570"/>
              <a:ext cx="1143000" cy="1143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5" idx="7"/>
              <a:endCxn id="7" idx="3"/>
            </p:cNvCxnSpPr>
            <p:nvPr/>
          </p:nvCxnSpPr>
          <p:spPr>
            <a:xfrm flipV="1">
              <a:off x="3490212" y="2098182"/>
              <a:ext cx="580793" cy="47821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3921034" y="5486400"/>
              <a:ext cx="1143000" cy="11430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492534" y="4876800"/>
              <a:ext cx="0" cy="59461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064034" y="3534856"/>
              <a:ext cx="217912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/>
                <a:t>Start</a:t>
              </a:r>
              <a:endParaRPr lang="en-US" sz="8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0308" y="5283102"/>
              <a:ext cx="210185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/>
                <a:t>Goal</a:t>
              </a:r>
              <a:endParaRPr lang="en-US" sz="8000" dirty="0"/>
            </a:p>
          </p:txBody>
        </p:sp>
        <p:cxnSp>
          <p:nvCxnSpPr>
            <p:cNvPr id="13" name="Curved Connector 12"/>
            <p:cNvCxnSpPr>
              <a:stCxn id="5" idx="4"/>
              <a:endCxn id="9" idx="2"/>
            </p:cNvCxnSpPr>
            <p:nvPr/>
          </p:nvCxnSpPr>
          <p:spPr>
            <a:xfrm rot="16200000" flipH="1">
              <a:off x="2250622" y="4387487"/>
              <a:ext cx="2505891" cy="834934"/>
            </a:xfrm>
            <a:prstGeom prst="curvedConnector2">
              <a:avLst/>
            </a:prstGeom>
            <a:ln>
              <a:headEnd type="none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2585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the start state</a:t>
            </a:r>
            <a:endParaRPr lang="en-US" sz="30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0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Dequeue</a:t>
            </a:r>
            <a:r>
              <a:rPr lang="en-US" sz="3000" dirty="0" smtClean="0"/>
              <a:t> the first state</a:t>
            </a:r>
            <a:endParaRPr lang="en-US" sz="30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69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Robot </a:t>
            </a:r>
            <a:r>
              <a:rPr kumimoji="1" lang="en-US" altLang="zh-CN" dirty="0" err="1" smtClean="0"/>
              <a:t>Pathfinding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2615"/>
            <a:ext cx="9239792" cy="69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0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it’s the goal or if it has been visited</a:t>
            </a:r>
            <a:endParaRPr lang="en-US" sz="30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6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6574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88574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31374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3156578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27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6574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88574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31374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3156578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ular Callout 17"/>
          <p:cNvSpPr/>
          <p:nvPr/>
        </p:nvSpPr>
        <p:spPr>
          <a:xfrm>
            <a:off x="2438400" y="4038600"/>
            <a:ext cx="1905000" cy="1066800"/>
          </a:xfrm>
          <a:prstGeom prst="wedgeRectCallout">
            <a:avLst>
              <a:gd name="adj1" fmla="val -15804"/>
              <a:gd name="adj2" fmla="val -96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6934200" y="4132217"/>
            <a:ext cx="1905000" cy="1066800"/>
          </a:xfrm>
          <a:prstGeom prst="wedgeRectCallout">
            <a:avLst>
              <a:gd name="adj1" fmla="val 23510"/>
              <a:gd name="adj2" fmla="val -99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81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6574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88574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31374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0" idx="1"/>
            <a:endCxn id="11" idx="5"/>
          </p:cNvCxnSpPr>
          <p:nvPr/>
        </p:nvCxnSpPr>
        <p:spPr>
          <a:xfrm flipH="1" flipV="1">
            <a:off x="3156578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658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8006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626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626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753100" y="49679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the successor states</a:t>
            </a:r>
            <a:endParaRPr lang="en-US" sz="3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427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15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5902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57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219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the successor states</a:t>
            </a:r>
            <a:endParaRPr lang="en-US" sz="3000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755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15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5902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Forget about the </a:t>
            </a:r>
            <a:r>
              <a:rPr lang="en-US" sz="3000" dirty="0" err="1" smtClean="0"/>
              <a:t>dequeued</a:t>
            </a:r>
            <a:r>
              <a:rPr lang="en-US" sz="3000" dirty="0" smtClean="0"/>
              <a:t> state</a:t>
            </a:r>
            <a:endParaRPr lang="en-US" sz="30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22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15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5902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940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Dequeue</a:t>
            </a:r>
            <a:r>
              <a:rPr lang="en-US" sz="3000" dirty="0" smtClean="0"/>
              <a:t> a state</a:t>
            </a:r>
            <a:endParaRPr lang="en-US" sz="30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578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it’s a goal or if the state has been visited</a:t>
            </a:r>
            <a:endParaRPr lang="en-US" sz="30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43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Graph Search</a:t>
            </a:r>
            <a:endParaRPr kumimoji="1" lang="zh-CN" altLang="en-US" dirty="0"/>
          </a:p>
        </p:txBody>
      </p:sp>
      <p:pic>
        <p:nvPicPr>
          <p:cNvPr id="4" name="Picture 3" descr="Screen Shot 2016-02-29 at 3.13.15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414" y="1291948"/>
            <a:ext cx="4849797" cy="4981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73515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362200" y="37338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24200" y="45720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67000" y="41148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2992204" y="44400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326674" y="38862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007192" y="40767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Find each successor state</a:t>
            </a:r>
            <a:endParaRPr lang="en-US" sz="30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72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572000" y="3751496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334000" y="4589696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76800" y="4132496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0" idx="1"/>
            <a:endCxn id="31" idx="5"/>
          </p:cNvCxnSpPr>
          <p:nvPr/>
        </p:nvCxnSpPr>
        <p:spPr>
          <a:xfrm flipH="1" flipV="1">
            <a:off x="5202004" y="4457700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334000" y="51816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31" idx="4"/>
            <a:endCxn id="33" idx="2"/>
          </p:cNvCxnSpPr>
          <p:nvPr/>
        </p:nvCxnSpPr>
        <p:spPr>
          <a:xfrm rot="16200000" flipH="1">
            <a:off x="4771348" y="4809448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each successor</a:t>
            </a:r>
            <a:endParaRPr lang="en-US" sz="3000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435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334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54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382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1"/>
            <a:endCxn id="12" idx="5"/>
          </p:cNvCxnSpPr>
          <p:nvPr/>
        </p:nvCxnSpPr>
        <p:spPr>
          <a:xfrm flipH="1" flipV="1">
            <a:off x="11634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Enqueue</a:t>
            </a:r>
            <a:r>
              <a:rPr lang="en-US" sz="3000" dirty="0" smtClean="0"/>
              <a:t> each successor</a:t>
            </a:r>
            <a:endParaRPr lang="en-US" sz="3000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32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338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39215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174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5979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9342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962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90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75642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6962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71335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Back to the start of the while loop</a:t>
            </a:r>
            <a:endParaRPr lang="en-US" sz="30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4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43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1330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362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6167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715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5152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Dequeue</a:t>
            </a:r>
            <a:r>
              <a:rPr lang="en-US" sz="3000" dirty="0" smtClean="0"/>
              <a:t> a path</a:t>
            </a:r>
            <a:endParaRPr lang="en-US" sz="30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779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895600" y="1295400"/>
            <a:ext cx="60198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1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43000" y="2819400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3" idx="0"/>
          </p:cNvCxnSpPr>
          <p:nvPr/>
        </p:nvCxnSpPr>
        <p:spPr>
          <a:xfrm>
            <a:off x="1330792" y="2605788"/>
            <a:ext cx="2708" cy="2136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718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7338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766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1"/>
            <a:endCxn id="18" idx="5"/>
          </p:cNvCxnSpPr>
          <p:nvPr/>
        </p:nvCxnSpPr>
        <p:spPr>
          <a:xfrm flipH="1" flipV="1">
            <a:off x="36018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36274" y="15240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3616792" y="1714500"/>
            <a:ext cx="319482" cy="149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953000" y="1371600"/>
            <a:ext cx="1905000" cy="2057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15000" y="22098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257800" y="1752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1"/>
            <a:endCxn id="24" idx="5"/>
          </p:cNvCxnSpPr>
          <p:nvPr/>
        </p:nvCxnSpPr>
        <p:spPr>
          <a:xfrm flipH="1" flipV="1">
            <a:off x="5583004" y="2077804"/>
            <a:ext cx="187792" cy="18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715000" y="2801704"/>
            <a:ext cx="381000" cy="381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24" idx="4"/>
            <a:endCxn id="28" idx="2"/>
          </p:cNvCxnSpPr>
          <p:nvPr/>
        </p:nvCxnSpPr>
        <p:spPr>
          <a:xfrm rot="16200000" flipH="1">
            <a:off x="5152348" y="2429552"/>
            <a:ext cx="858604" cy="2667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6123801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Check if it’s a goal</a:t>
            </a:r>
            <a:endParaRPr lang="en-US" sz="3000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Breadth First Search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42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You have seen this before…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5590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Word Ladder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27" y="1789805"/>
            <a:ext cx="6430511" cy="29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60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Try it!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9144000" cy="6094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4314" y="427000"/>
            <a:ext cx="1709272" cy="553998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Try it live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75098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Boom!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5098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Graph Search</a:t>
            </a:r>
            <a:endParaRPr kumimoji="1" lang="zh-CN" altLang="en-US" dirty="0"/>
          </a:p>
        </p:txBody>
      </p:sp>
      <p:pic>
        <p:nvPicPr>
          <p:cNvPr id="5" name="Picture 4" descr="Screen Shot 2016-02-29 at 3.13.2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1414" y="1226257"/>
            <a:ext cx="5011273" cy="50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0085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Guaranteed </a:t>
            </a:r>
            <a:r>
              <a:rPr kumimoji="1" lang="en-US" altLang="zh-CN" dirty="0" smtClean="0"/>
              <a:t>Shortest</a:t>
            </a:r>
            <a:endParaRPr kumimoji="1" lang="zh-CN" altLang="en-US" dirty="0"/>
          </a:p>
        </p:txBody>
      </p:sp>
      <p:pic>
        <p:nvPicPr>
          <p:cNvPr id="5" name="Picture 4" descr="Screen Shot 2016-02-29 at 9.28.4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14" y="985383"/>
            <a:ext cx="7345853" cy="48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27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Guaranteed </a:t>
            </a:r>
            <a:r>
              <a:rPr kumimoji="1" lang="en-US" altLang="zh-CN" dirty="0" smtClean="0"/>
              <a:t>Shortest</a:t>
            </a:r>
            <a:endParaRPr kumimoji="1" lang="zh-CN" altLang="en-US" dirty="0"/>
          </a:p>
        </p:txBody>
      </p:sp>
      <p:pic>
        <p:nvPicPr>
          <p:cNvPr id="5" name="Picture 4" descr="Screen Shot 2016-02-29 at 9.28.4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14" y="985383"/>
            <a:ext cx="7345853" cy="4851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18868"/>
            <a:ext cx="91440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Must explore all paths of length 1, before any paths of length 2</a:t>
            </a:r>
            <a:endParaRPr kumimoji="1" lang="zh-CN" alt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5470773" y="2846665"/>
            <a:ext cx="659894" cy="908744"/>
          </a:xfrm>
          <a:custGeom>
            <a:avLst/>
            <a:gdLst>
              <a:gd name="connsiteX0" fmla="*/ 429994 w 659894"/>
              <a:gd name="connsiteY0" fmla="*/ 0 h 908744"/>
              <a:gd name="connsiteX1" fmla="*/ 320518 w 659894"/>
              <a:gd name="connsiteY1" fmla="*/ 10949 h 908744"/>
              <a:gd name="connsiteX2" fmla="*/ 298623 w 659894"/>
              <a:gd name="connsiteY2" fmla="*/ 43795 h 908744"/>
              <a:gd name="connsiteX3" fmla="*/ 276728 w 659894"/>
              <a:gd name="connsiteY3" fmla="*/ 65693 h 908744"/>
              <a:gd name="connsiteX4" fmla="*/ 254833 w 659894"/>
              <a:gd name="connsiteY4" fmla="*/ 98539 h 908744"/>
              <a:gd name="connsiteX5" fmla="*/ 211042 w 659894"/>
              <a:gd name="connsiteY5" fmla="*/ 142334 h 908744"/>
              <a:gd name="connsiteX6" fmla="*/ 189147 w 659894"/>
              <a:gd name="connsiteY6" fmla="*/ 175180 h 908744"/>
              <a:gd name="connsiteX7" fmla="*/ 156304 w 659894"/>
              <a:gd name="connsiteY7" fmla="*/ 186128 h 908744"/>
              <a:gd name="connsiteX8" fmla="*/ 112513 w 659894"/>
              <a:gd name="connsiteY8" fmla="*/ 229923 h 908744"/>
              <a:gd name="connsiteX9" fmla="*/ 90618 w 659894"/>
              <a:gd name="connsiteY9" fmla="*/ 251821 h 908744"/>
              <a:gd name="connsiteX10" fmla="*/ 35880 w 659894"/>
              <a:gd name="connsiteY10" fmla="*/ 306564 h 908744"/>
              <a:gd name="connsiteX11" fmla="*/ 24932 w 659894"/>
              <a:gd name="connsiteY11" fmla="*/ 580282 h 908744"/>
              <a:gd name="connsiteX12" fmla="*/ 90618 w 659894"/>
              <a:gd name="connsiteY12" fmla="*/ 602180 h 908744"/>
              <a:gd name="connsiteX13" fmla="*/ 189147 w 659894"/>
              <a:gd name="connsiteY13" fmla="*/ 635026 h 908744"/>
              <a:gd name="connsiteX14" fmla="*/ 221990 w 659894"/>
              <a:gd name="connsiteY14" fmla="*/ 645974 h 908744"/>
              <a:gd name="connsiteX15" fmla="*/ 287675 w 659894"/>
              <a:gd name="connsiteY15" fmla="*/ 656923 h 908744"/>
              <a:gd name="connsiteX16" fmla="*/ 320518 w 659894"/>
              <a:gd name="connsiteY16" fmla="*/ 766410 h 908744"/>
              <a:gd name="connsiteX17" fmla="*/ 353361 w 659894"/>
              <a:gd name="connsiteY17" fmla="*/ 886846 h 908744"/>
              <a:gd name="connsiteX18" fmla="*/ 375256 w 659894"/>
              <a:gd name="connsiteY18" fmla="*/ 908744 h 908744"/>
              <a:gd name="connsiteX19" fmla="*/ 440942 w 659894"/>
              <a:gd name="connsiteY19" fmla="*/ 897795 h 908744"/>
              <a:gd name="connsiteX20" fmla="*/ 495680 w 659894"/>
              <a:gd name="connsiteY20" fmla="*/ 832103 h 908744"/>
              <a:gd name="connsiteX21" fmla="*/ 517575 w 659894"/>
              <a:gd name="connsiteY21" fmla="*/ 810205 h 908744"/>
              <a:gd name="connsiteX22" fmla="*/ 528523 w 659894"/>
              <a:gd name="connsiteY22" fmla="*/ 766410 h 908744"/>
              <a:gd name="connsiteX23" fmla="*/ 561366 w 659894"/>
              <a:gd name="connsiteY23" fmla="*/ 733564 h 908744"/>
              <a:gd name="connsiteX24" fmla="*/ 583261 w 659894"/>
              <a:gd name="connsiteY24" fmla="*/ 645974 h 908744"/>
              <a:gd name="connsiteX25" fmla="*/ 594209 w 659894"/>
              <a:gd name="connsiteY25" fmla="*/ 602180 h 908744"/>
              <a:gd name="connsiteX26" fmla="*/ 616104 w 659894"/>
              <a:gd name="connsiteY26" fmla="*/ 569333 h 908744"/>
              <a:gd name="connsiteX27" fmla="*/ 637999 w 659894"/>
              <a:gd name="connsiteY27" fmla="*/ 525539 h 908744"/>
              <a:gd name="connsiteX28" fmla="*/ 659894 w 659894"/>
              <a:gd name="connsiteY28" fmla="*/ 459846 h 908744"/>
              <a:gd name="connsiteX29" fmla="*/ 637999 w 659894"/>
              <a:gd name="connsiteY29" fmla="*/ 350359 h 908744"/>
              <a:gd name="connsiteX30" fmla="*/ 616104 w 659894"/>
              <a:gd name="connsiteY30" fmla="*/ 317513 h 908744"/>
              <a:gd name="connsiteX31" fmla="*/ 528523 w 659894"/>
              <a:gd name="connsiteY31" fmla="*/ 240872 h 908744"/>
              <a:gd name="connsiteX32" fmla="*/ 495680 w 659894"/>
              <a:gd name="connsiteY32" fmla="*/ 229923 h 908744"/>
              <a:gd name="connsiteX33" fmla="*/ 429994 w 659894"/>
              <a:gd name="connsiteY33" fmla="*/ 186128 h 908744"/>
              <a:gd name="connsiteX34" fmla="*/ 342413 w 659894"/>
              <a:gd name="connsiteY34" fmla="*/ 175180 h 908744"/>
              <a:gd name="connsiteX35" fmla="*/ 287675 w 659894"/>
              <a:gd name="connsiteY35" fmla="*/ 164231 h 90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59894" h="908744">
                <a:moveTo>
                  <a:pt x="429994" y="0"/>
                </a:moveTo>
                <a:cubicBezTo>
                  <a:pt x="393502" y="3650"/>
                  <a:pt x="355310" y="-649"/>
                  <a:pt x="320518" y="10949"/>
                </a:cubicBezTo>
                <a:cubicBezTo>
                  <a:pt x="308035" y="15110"/>
                  <a:pt x="306842" y="33520"/>
                  <a:pt x="298623" y="43795"/>
                </a:cubicBezTo>
                <a:cubicBezTo>
                  <a:pt x="292175" y="51856"/>
                  <a:pt x="283176" y="57632"/>
                  <a:pt x="276728" y="65693"/>
                </a:cubicBezTo>
                <a:cubicBezTo>
                  <a:pt x="268509" y="75968"/>
                  <a:pt x="263396" y="88548"/>
                  <a:pt x="254833" y="98539"/>
                </a:cubicBezTo>
                <a:cubicBezTo>
                  <a:pt x="241399" y="114214"/>
                  <a:pt x="222493" y="125156"/>
                  <a:pt x="211042" y="142334"/>
                </a:cubicBezTo>
                <a:cubicBezTo>
                  <a:pt x="203744" y="153283"/>
                  <a:pt x="199422" y="166960"/>
                  <a:pt x="189147" y="175180"/>
                </a:cubicBezTo>
                <a:cubicBezTo>
                  <a:pt x="180136" y="182389"/>
                  <a:pt x="167252" y="182479"/>
                  <a:pt x="156304" y="186128"/>
                </a:cubicBezTo>
                <a:lnTo>
                  <a:pt x="112513" y="229923"/>
                </a:lnTo>
                <a:cubicBezTo>
                  <a:pt x="105215" y="237222"/>
                  <a:pt x="96343" y="243232"/>
                  <a:pt x="90618" y="251821"/>
                </a:cubicBezTo>
                <a:cubicBezTo>
                  <a:pt x="61425" y="295615"/>
                  <a:pt x="79671" y="277368"/>
                  <a:pt x="35880" y="306564"/>
                </a:cubicBezTo>
                <a:cubicBezTo>
                  <a:pt x="2809" y="405790"/>
                  <a:pt x="-19656" y="446503"/>
                  <a:pt x="24932" y="580282"/>
                </a:cubicBezTo>
                <a:cubicBezTo>
                  <a:pt x="32230" y="602178"/>
                  <a:pt x="68723" y="594881"/>
                  <a:pt x="90618" y="602180"/>
                </a:cubicBezTo>
                <a:lnTo>
                  <a:pt x="189147" y="635026"/>
                </a:lnTo>
                <a:cubicBezTo>
                  <a:pt x="200095" y="638675"/>
                  <a:pt x="210607" y="644077"/>
                  <a:pt x="221990" y="645974"/>
                </a:cubicBezTo>
                <a:lnTo>
                  <a:pt x="287675" y="656923"/>
                </a:lnTo>
                <a:cubicBezTo>
                  <a:pt x="305874" y="711523"/>
                  <a:pt x="309486" y="716760"/>
                  <a:pt x="320518" y="766410"/>
                </a:cubicBezTo>
                <a:cubicBezTo>
                  <a:pt x="325404" y="788400"/>
                  <a:pt x="338715" y="872198"/>
                  <a:pt x="353361" y="886846"/>
                </a:cubicBezTo>
                <a:lnTo>
                  <a:pt x="375256" y="908744"/>
                </a:lnTo>
                <a:cubicBezTo>
                  <a:pt x="397151" y="905094"/>
                  <a:pt x="419884" y="904815"/>
                  <a:pt x="440942" y="897795"/>
                </a:cubicBezTo>
                <a:cubicBezTo>
                  <a:pt x="483698" y="883541"/>
                  <a:pt x="472448" y="866954"/>
                  <a:pt x="495680" y="832103"/>
                </a:cubicBezTo>
                <a:cubicBezTo>
                  <a:pt x="501405" y="823514"/>
                  <a:pt x="510277" y="817504"/>
                  <a:pt x="517575" y="810205"/>
                </a:cubicBezTo>
                <a:cubicBezTo>
                  <a:pt x="521224" y="795607"/>
                  <a:pt x="521058" y="779475"/>
                  <a:pt x="528523" y="766410"/>
                </a:cubicBezTo>
                <a:cubicBezTo>
                  <a:pt x="536204" y="752967"/>
                  <a:pt x="554960" y="747659"/>
                  <a:pt x="561366" y="733564"/>
                </a:cubicBezTo>
                <a:cubicBezTo>
                  <a:pt x="573818" y="706166"/>
                  <a:pt x="575963" y="675171"/>
                  <a:pt x="583261" y="645974"/>
                </a:cubicBezTo>
                <a:cubicBezTo>
                  <a:pt x="586910" y="631376"/>
                  <a:pt x="585863" y="614701"/>
                  <a:pt x="594209" y="602180"/>
                </a:cubicBezTo>
                <a:cubicBezTo>
                  <a:pt x="601507" y="591231"/>
                  <a:pt x="609576" y="580758"/>
                  <a:pt x="616104" y="569333"/>
                </a:cubicBezTo>
                <a:cubicBezTo>
                  <a:pt x="624201" y="555162"/>
                  <a:pt x="631938" y="540693"/>
                  <a:pt x="637999" y="525539"/>
                </a:cubicBezTo>
                <a:cubicBezTo>
                  <a:pt x="646571" y="504108"/>
                  <a:pt x="659894" y="459846"/>
                  <a:pt x="659894" y="459846"/>
                </a:cubicBezTo>
                <a:cubicBezTo>
                  <a:pt x="655859" y="431597"/>
                  <a:pt x="653286" y="380936"/>
                  <a:pt x="637999" y="350359"/>
                </a:cubicBezTo>
                <a:cubicBezTo>
                  <a:pt x="632115" y="338590"/>
                  <a:pt x="624768" y="327416"/>
                  <a:pt x="616104" y="317513"/>
                </a:cubicBezTo>
                <a:cubicBezTo>
                  <a:pt x="593908" y="292143"/>
                  <a:pt x="561500" y="257362"/>
                  <a:pt x="528523" y="240872"/>
                </a:cubicBezTo>
                <a:cubicBezTo>
                  <a:pt x="518202" y="235711"/>
                  <a:pt x="505768" y="235528"/>
                  <a:pt x="495680" y="229923"/>
                </a:cubicBezTo>
                <a:cubicBezTo>
                  <a:pt x="472676" y="217142"/>
                  <a:pt x="456106" y="189392"/>
                  <a:pt x="429994" y="186128"/>
                </a:cubicBezTo>
                <a:cubicBezTo>
                  <a:pt x="400800" y="182479"/>
                  <a:pt x="371492" y="179654"/>
                  <a:pt x="342413" y="175180"/>
                </a:cubicBezTo>
                <a:cubicBezTo>
                  <a:pt x="324022" y="172350"/>
                  <a:pt x="287675" y="164231"/>
                  <a:pt x="287675" y="164231"/>
                </a:cubicBezTo>
              </a:path>
            </a:pathLst>
          </a:custGeom>
          <a:ln w="76200" cmpd="sng">
            <a:solidFill>
              <a:schemeClr val="accent4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115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29 at 9.28.4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14" y="985383"/>
            <a:ext cx="7345853" cy="4851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18868"/>
            <a:ext cx="91440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Must explore all paths of length 2, before any paths of length 3</a:t>
            </a:r>
            <a:endParaRPr kumimoji="1" lang="zh-CN" altLang="en-US" sz="2400" dirty="0"/>
          </a:p>
        </p:txBody>
      </p:sp>
      <p:sp>
        <p:nvSpPr>
          <p:cNvPr id="6" name="Freeform 5"/>
          <p:cNvSpPr/>
          <p:nvPr/>
        </p:nvSpPr>
        <p:spPr>
          <a:xfrm>
            <a:off x="5189172" y="2802870"/>
            <a:ext cx="1061919" cy="1160564"/>
          </a:xfrm>
          <a:custGeom>
            <a:avLst/>
            <a:gdLst>
              <a:gd name="connsiteX0" fmla="*/ 700648 w 1061919"/>
              <a:gd name="connsiteY0" fmla="*/ 10949 h 1160564"/>
              <a:gd name="connsiteX1" fmla="*/ 470748 w 1061919"/>
              <a:gd name="connsiteY1" fmla="*/ 0 h 1160564"/>
              <a:gd name="connsiteX2" fmla="*/ 317481 w 1061919"/>
              <a:gd name="connsiteY2" fmla="*/ 10949 h 1160564"/>
              <a:gd name="connsiteX3" fmla="*/ 284638 w 1061919"/>
              <a:gd name="connsiteY3" fmla="*/ 21898 h 1160564"/>
              <a:gd name="connsiteX4" fmla="*/ 197057 w 1061919"/>
              <a:gd name="connsiteY4" fmla="*/ 32847 h 1160564"/>
              <a:gd name="connsiteX5" fmla="*/ 164214 w 1061919"/>
              <a:gd name="connsiteY5" fmla="*/ 43795 h 1160564"/>
              <a:gd name="connsiteX6" fmla="*/ 142319 w 1061919"/>
              <a:gd name="connsiteY6" fmla="*/ 65693 h 1160564"/>
              <a:gd name="connsiteX7" fmla="*/ 76633 w 1061919"/>
              <a:gd name="connsiteY7" fmla="*/ 87590 h 1160564"/>
              <a:gd name="connsiteX8" fmla="*/ 32843 w 1061919"/>
              <a:gd name="connsiteY8" fmla="*/ 142334 h 1160564"/>
              <a:gd name="connsiteX9" fmla="*/ 21895 w 1061919"/>
              <a:gd name="connsiteY9" fmla="*/ 186129 h 1160564"/>
              <a:gd name="connsiteX10" fmla="*/ 0 w 1061919"/>
              <a:gd name="connsiteY10" fmla="*/ 251821 h 1160564"/>
              <a:gd name="connsiteX11" fmla="*/ 10948 w 1061919"/>
              <a:gd name="connsiteY11" fmla="*/ 536487 h 1160564"/>
              <a:gd name="connsiteX12" fmla="*/ 32843 w 1061919"/>
              <a:gd name="connsiteY12" fmla="*/ 602180 h 1160564"/>
              <a:gd name="connsiteX13" fmla="*/ 43791 w 1061919"/>
              <a:gd name="connsiteY13" fmla="*/ 635026 h 1160564"/>
              <a:gd name="connsiteX14" fmla="*/ 87581 w 1061919"/>
              <a:gd name="connsiteY14" fmla="*/ 700718 h 1160564"/>
              <a:gd name="connsiteX15" fmla="*/ 295586 w 1061919"/>
              <a:gd name="connsiteY15" fmla="*/ 700718 h 1160564"/>
              <a:gd name="connsiteX16" fmla="*/ 317481 w 1061919"/>
              <a:gd name="connsiteY16" fmla="*/ 722616 h 1160564"/>
              <a:gd name="connsiteX17" fmla="*/ 350324 w 1061919"/>
              <a:gd name="connsiteY17" fmla="*/ 799257 h 1160564"/>
              <a:gd name="connsiteX18" fmla="*/ 361272 w 1061919"/>
              <a:gd name="connsiteY18" fmla="*/ 952539 h 1160564"/>
              <a:gd name="connsiteX19" fmla="*/ 372219 w 1061919"/>
              <a:gd name="connsiteY19" fmla="*/ 985385 h 1160564"/>
              <a:gd name="connsiteX20" fmla="*/ 470748 w 1061919"/>
              <a:gd name="connsiteY20" fmla="*/ 1040128 h 1160564"/>
              <a:gd name="connsiteX21" fmla="*/ 569276 w 1061919"/>
              <a:gd name="connsiteY21" fmla="*/ 1062026 h 1160564"/>
              <a:gd name="connsiteX22" fmla="*/ 656857 w 1061919"/>
              <a:gd name="connsiteY22" fmla="*/ 1083923 h 1160564"/>
              <a:gd name="connsiteX23" fmla="*/ 733491 w 1061919"/>
              <a:gd name="connsiteY23" fmla="*/ 1105820 h 1160564"/>
              <a:gd name="connsiteX24" fmla="*/ 821072 w 1061919"/>
              <a:gd name="connsiteY24" fmla="*/ 1149615 h 1160564"/>
              <a:gd name="connsiteX25" fmla="*/ 853915 w 1061919"/>
              <a:gd name="connsiteY25" fmla="*/ 1160564 h 1160564"/>
              <a:gd name="connsiteX26" fmla="*/ 952443 w 1061919"/>
              <a:gd name="connsiteY26" fmla="*/ 1149615 h 1160564"/>
              <a:gd name="connsiteX27" fmla="*/ 1029076 w 1061919"/>
              <a:gd name="connsiteY27" fmla="*/ 1127718 h 1160564"/>
              <a:gd name="connsiteX28" fmla="*/ 1050972 w 1061919"/>
              <a:gd name="connsiteY28" fmla="*/ 1062026 h 1160564"/>
              <a:gd name="connsiteX29" fmla="*/ 1061919 w 1061919"/>
              <a:gd name="connsiteY29" fmla="*/ 1029179 h 1160564"/>
              <a:gd name="connsiteX30" fmla="*/ 1050972 w 1061919"/>
              <a:gd name="connsiteY30" fmla="*/ 689769 h 1160564"/>
              <a:gd name="connsiteX31" fmla="*/ 1029076 w 1061919"/>
              <a:gd name="connsiteY31" fmla="*/ 624077 h 1160564"/>
              <a:gd name="connsiteX32" fmla="*/ 1007181 w 1061919"/>
              <a:gd name="connsiteY32" fmla="*/ 514590 h 1160564"/>
              <a:gd name="connsiteX33" fmla="*/ 996234 w 1061919"/>
              <a:gd name="connsiteY33" fmla="*/ 481744 h 1160564"/>
              <a:gd name="connsiteX34" fmla="*/ 974338 w 1061919"/>
              <a:gd name="connsiteY34" fmla="*/ 448898 h 1160564"/>
              <a:gd name="connsiteX35" fmla="*/ 952443 w 1061919"/>
              <a:gd name="connsiteY35" fmla="*/ 383205 h 1160564"/>
              <a:gd name="connsiteX36" fmla="*/ 908653 w 1061919"/>
              <a:gd name="connsiteY36" fmla="*/ 317513 h 1160564"/>
              <a:gd name="connsiteX37" fmla="*/ 864862 w 1061919"/>
              <a:gd name="connsiteY37" fmla="*/ 229923 h 1160564"/>
              <a:gd name="connsiteX38" fmla="*/ 842967 w 1061919"/>
              <a:gd name="connsiteY38" fmla="*/ 197077 h 1160564"/>
              <a:gd name="connsiteX39" fmla="*/ 744438 w 1061919"/>
              <a:gd name="connsiteY39" fmla="*/ 153282 h 1160564"/>
              <a:gd name="connsiteX40" fmla="*/ 711595 w 1061919"/>
              <a:gd name="connsiteY40" fmla="*/ 142334 h 1160564"/>
              <a:gd name="connsiteX41" fmla="*/ 667805 w 1061919"/>
              <a:gd name="connsiteY41" fmla="*/ 87590 h 1160564"/>
              <a:gd name="connsiteX42" fmla="*/ 645910 w 1061919"/>
              <a:gd name="connsiteY42" fmla="*/ 54744 h 1160564"/>
              <a:gd name="connsiteX43" fmla="*/ 613067 w 1061919"/>
              <a:gd name="connsiteY43" fmla="*/ 43795 h 1160564"/>
              <a:gd name="connsiteX44" fmla="*/ 569276 w 1061919"/>
              <a:gd name="connsiteY44" fmla="*/ 21898 h 116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61919" h="1160564">
                <a:moveTo>
                  <a:pt x="700648" y="10949"/>
                </a:moveTo>
                <a:cubicBezTo>
                  <a:pt x="624015" y="7299"/>
                  <a:pt x="547468" y="0"/>
                  <a:pt x="470748" y="0"/>
                </a:cubicBezTo>
                <a:cubicBezTo>
                  <a:pt x="419529" y="0"/>
                  <a:pt x="368349" y="4964"/>
                  <a:pt x="317481" y="10949"/>
                </a:cubicBezTo>
                <a:cubicBezTo>
                  <a:pt x="306020" y="12298"/>
                  <a:pt x="295992" y="19833"/>
                  <a:pt x="284638" y="21898"/>
                </a:cubicBezTo>
                <a:cubicBezTo>
                  <a:pt x="255692" y="27162"/>
                  <a:pt x="226251" y="29197"/>
                  <a:pt x="197057" y="32847"/>
                </a:cubicBezTo>
                <a:cubicBezTo>
                  <a:pt x="186109" y="36496"/>
                  <a:pt x="174109" y="37857"/>
                  <a:pt x="164214" y="43795"/>
                </a:cubicBezTo>
                <a:cubicBezTo>
                  <a:pt x="155363" y="49106"/>
                  <a:pt x="151551" y="61076"/>
                  <a:pt x="142319" y="65693"/>
                </a:cubicBezTo>
                <a:cubicBezTo>
                  <a:pt x="121676" y="76015"/>
                  <a:pt x="76633" y="87590"/>
                  <a:pt x="76633" y="87590"/>
                </a:cubicBezTo>
                <a:cubicBezTo>
                  <a:pt x="58976" y="105249"/>
                  <a:pt x="43200" y="118164"/>
                  <a:pt x="32843" y="142334"/>
                </a:cubicBezTo>
                <a:cubicBezTo>
                  <a:pt x="26916" y="156165"/>
                  <a:pt x="26219" y="171716"/>
                  <a:pt x="21895" y="186129"/>
                </a:cubicBezTo>
                <a:cubicBezTo>
                  <a:pt x="15263" y="208237"/>
                  <a:pt x="0" y="251821"/>
                  <a:pt x="0" y="251821"/>
                </a:cubicBezTo>
                <a:cubicBezTo>
                  <a:pt x="3649" y="346710"/>
                  <a:pt x="2085" y="441943"/>
                  <a:pt x="10948" y="536487"/>
                </a:cubicBezTo>
                <a:cubicBezTo>
                  <a:pt x="13102" y="559468"/>
                  <a:pt x="25545" y="580282"/>
                  <a:pt x="32843" y="602180"/>
                </a:cubicBezTo>
                <a:cubicBezTo>
                  <a:pt x="36492" y="613129"/>
                  <a:pt x="37390" y="625423"/>
                  <a:pt x="43791" y="635026"/>
                </a:cubicBezTo>
                <a:lnTo>
                  <a:pt x="87581" y="700718"/>
                </a:lnTo>
                <a:cubicBezTo>
                  <a:pt x="159060" y="694219"/>
                  <a:pt x="225122" y="679576"/>
                  <a:pt x="295586" y="700718"/>
                </a:cubicBezTo>
                <a:cubicBezTo>
                  <a:pt x="305473" y="703684"/>
                  <a:pt x="311756" y="714027"/>
                  <a:pt x="317481" y="722616"/>
                </a:cubicBezTo>
                <a:cubicBezTo>
                  <a:pt x="335519" y="749675"/>
                  <a:pt x="340593" y="770060"/>
                  <a:pt x="350324" y="799257"/>
                </a:cubicBezTo>
                <a:cubicBezTo>
                  <a:pt x="353973" y="850351"/>
                  <a:pt x="355288" y="901666"/>
                  <a:pt x="361272" y="952539"/>
                </a:cubicBezTo>
                <a:cubicBezTo>
                  <a:pt x="362620" y="964001"/>
                  <a:pt x="365818" y="975782"/>
                  <a:pt x="372219" y="985385"/>
                </a:cubicBezTo>
                <a:cubicBezTo>
                  <a:pt x="400311" y="1027528"/>
                  <a:pt x="421781" y="1023804"/>
                  <a:pt x="470748" y="1040128"/>
                </a:cubicBezTo>
                <a:cubicBezTo>
                  <a:pt x="540678" y="1063440"/>
                  <a:pt x="461375" y="1038902"/>
                  <a:pt x="569276" y="1062026"/>
                </a:cubicBezTo>
                <a:cubicBezTo>
                  <a:pt x="598700" y="1068332"/>
                  <a:pt x="627663" y="1076624"/>
                  <a:pt x="656857" y="1083923"/>
                </a:cubicBezTo>
                <a:cubicBezTo>
                  <a:pt x="711839" y="1097670"/>
                  <a:pt x="686377" y="1090115"/>
                  <a:pt x="733491" y="1105820"/>
                </a:cubicBezTo>
                <a:cubicBezTo>
                  <a:pt x="771705" y="1144039"/>
                  <a:pt x="745593" y="1124453"/>
                  <a:pt x="821072" y="1149615"/>
                </a:cubicBezTo>
                <a:lnTo>
                  <a:pt x="853915" y="1160564"/>
                </a:lnTo>
                <a:cubicBezTo>
                  <a:pt x="886758" y="1156914"/>
                  <a:pt x="919782" y="1154640"/>
                  <a:pt x="952443" y="1149615"/>
                </a:cubicBezTo>
                <a:cubicBezTo>
                  <a:pt x="977981" y="1145686"/>
                  <a:pt x="1004546" y="1135896"/>
                  <a:pt x="1029076" y="1127718"/>
                </a:cubicBezTo>
                <a:lnTo>
                  <a:pt x="1050972" y="1062026"/>
                </a:lnTo>
                <a:lnTo>
                  <a:pt x="1061919" y="1029179"/>
                </a:lnTo>
                <a:cubicBezTo>
                  <a:pt x="1058270" y="916042"/>
                  <a:pt x="1060119" y="802594"/>
                  <a:pt x="1050972" y="689769"/>
                </a:cubicBezTo>
                <a:cubicBezTo>
                  <a:pt x="1049107" y="666763"/>
                  <a:pt x="1033602" y="646711"/>
                  <a:pt x="1029076" y="624077"/>
                </a:cubicBezTo>
                <a:cubicBezTo>
                  <a:pt x="1021778" y="587581"/>
                  <a:pt x="1018949" y="549899"/>
                  <a:pt x="1007181" y="514590"/>
                </a:cubicBezTo>
                <a:cubicBezTo>
                  <a:pt x="1003532" y="503641"/>
                  <a:pt x="1001395" y="492067"/>
                  <a:pt x="996234" y="481744"/>
                </a:cubicBezTo>
                <a:cubicBezTo>
                  <a:pt x="990350" y="469975"/>
                  <a:pt x="981637" y="459847"/>
                  <a:pt x="974338" y="448898"/>
                </a:cubicBezTo>
                <a:cubicBezTo>
                  <a:pt x="967040" y="427000"/>
                  <a:pt x="965246" y="402411"/>
                  <a:pt x="952443" y="383205"/>
                </a:cubicBezTo>
                <a:cubicBezTo>
                  <a:pt x="937846" y="361308"/>
                  <a:pt x="916975" y="342479"/>
                  <a:pt x="908653" y="317513"/>
                </a:cubicBezTo>
                <a:cubicBezTo>
                  <a:pt x="871285" y="205402"/>
                  <a:pt x="908537" y="284523"/>
                  <a:pt x="864862" y="229923"/>
                </a:cubicBezTo>
                <a:cubicBezTo>
                  <a:pt x="856643" y="219648"/>
                  <a:pt x="852271" y="206382"/>
                  <a:pt x="842967" y="197077"/>
                </a:cubicBezTo>
                <a:cubicBezTo>
                  <a:pt x="816945" y="171053"/>
                  <a:pt x="776957" y="164123"/>
                  <a:pt x="744438" y="153282"/>
                </a:cubicBezTo>
                <a:lnTo>
                  <a:pt x="711595" y="142334"/>
                </a:lnTo>
                <a:cubicBezTo>
                  <a:pt x="644204" y="41237"/>
                  <a:pt x="730202" y="165596"/>
                  <a:pt x="667805" y="87590"/>
                </a:cubicBezTo>
                <a:cubicBezTo>
                  <a:pt x="659586" y="77315"/>
                  <a:pt x="656184" y="62964"/>
                  <a:pt x="645910" y="54744"/>
                </a:cubicBezTo>
                <a:cubicBezTo>
                  <a:pt x="636899" y="47535"/>
                  <a:pt x="623388" y="48956"/>
                  <a:pt x="613067" y="43795"/>
                </a:cubicBezTo>
                <a:cubicBezTo>
                  <a:pt x="565229" y="19874"/>
                  <a:pt x="596699" y="21898"/>
                  <a:pt x="569276" y="21898"/>
                </a:cubicBezTo>
              </a:path>
            </a:pathLst>
          </a:custGeom>
          <a:ln w="76200" cmpd="sng">
            <a:solidFill>
              <a:srgbClr val="8064A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Guaranteed </a:t>
            </a:r>
            <a:r>
              <a:rPr kumimoji="1" lang="en-US" altLang="zh-CN" dirty="0" smtClean="0"/>
              <a:t>Shortest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1805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Guaranteed Shortest</a:t>
            </a:r>
            <a:endParaRPr kumimoji="1" lang="zh-CN" altLang="en-US" dirty="0"/>
          </a:p>
        </p:txBody>
      </p:sp>
      <p:pic>
        <p:nvPicPr>
          <p:cNvPr id="5" name="Picture 4" descr="Screen Shot 2016-02-29 at 9.28.4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014" y="985383"/>
            <a:ext cx="7345853" cy="4851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18868"/>
            <a:ext cx="91440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Must explore all paths of length </a:t>
            </a:r>
            <a:r>
              <a:rPr kumimoji="1" lang="en-US" altLang="zh-CN" sz="2400" i="1" dirty="0" smtClean="0"/>
              <a:t>k</a:t>
            </a:r>
            <a:r>
              <a:rPr kumimoji="1" lang="en-US" altLang="zh-CN" sz="2400" dirty="0" smtClean="0"/>
              <a:t>, before any paths of length </a:t>
            </a:r>
            <a:r>
              <a:rPr kumimoji="1" lang="en-US" altLang="zh-CN" sz="2400" i="1" dirty="0" smtClean="0"/>
              <a:t>k+1</a:t>
            </a:r>
            <a:endParaRPr kumimoji="1" lang="zh-CN" altLang="en-US" sz="2400" dirty="0"/>
          </a:p>
        </p:txBody>
      </p:sp>
      <p:sp>
        <p:nvSpPr>
          <p:cNvPr id="4" name="Freeform 3"/>
          <p:cNvSpPr/>
          <p:nvPr/>
        </p:nvSpPr>
        <p:spPr>
          <a:xfrm>
            <a:off x="4160096" y="1916025"/>
            <a:ext cx="3174810" cy="3045946"/>
          </a:xfrm>
          <a:custGeom>
            <a:avLst/>
            <a:gdLst>
              <a:gd name="connsiteX0" fmla="*/ 2397529 w 3174810"/>
              <a:gd name="connsiteY0" fmla="*/ 98538 h 3045946"/>
              <a:gd name="connsiteX1" fmla="*/ 2156681 w 3174810"/>
              <a:gd name="connsiteY1" fmla="*/ 76641 h 3045946"/>
              <a:gd name="connsiteX2" fmla="*/ 2090995 w 3174810"/>
              <a:gd name="connsiteY2" fmla="*/ 54743 h 3045946"/>
              <a:gd name="connsiteX3" fmla="*/ 2047205 w 3174810"/>
              <a:gd name="connsiteY3" fmla="*/ 43795 h 3045946"/>
              <a:gd name="connsiteX4" fmla="*/ 1992467 w 3174810"/>
              <a:gd name="connsiteY4" fmla="*/ 21897 h 3045946"/>
              <a:gd name="connsiteX5" fmla="*/ 1915833 w 3174810"/>
              <a:gd name="connsiteY5" fmla="*/ 0 h 3045946"/>
              <a:gd name="connsiteX6" fmla="*/ 1609300 w 3174810"/>
              <a:gd name="connsiteY6" fmla="*/ 10948 h 3045946"/>
              <a:gd name="connsiteX7" fmla="*/ 1532667 w 3174810"/>
              <a:gd name="connsiteY7" fmla="*/ 54743 h 3045946"/>
              <a:gd name="connsiteX8" fmla="*/ 1477929 w 3174810"/>
              <a:gd name="connsiteY8" fmla="*/ 76641 h 3045946"/>
              <a:gd name="connsiteX9" fmla="*/ 1423190 w 3174810"/>
              <a:gd name="connsiteY9" fmla="*/ 131384 h 3045946"/>
              <a:gd name="connsiteX10" fmla="*/ 1357505 w 3174810"/>
              <a:gd name="connsiteY10" fmla="*/ 218974 h 3045946"/>
              <a:gd name="connsiteX11" fmla="*/ 1313714 w 3174810"/>
              <a:gd name="connsiteY11" fmla="*/ 284666 h 3045946"/>
              <a:gd name="connsiteX12" fmla="*/ 1258976 w 3174810"/>
              <a:gd name="connsiteY12" fmla="*/ 350359 h 3045946"/>
              <a:gd name="connsiteX13" fmla="*/ 1182343 w 3174810"/>
              <a:gd name="connsiteY13" fmla="*/ 470794 h 3045946"/>
              <a:gd name="connsiteX14" fmla="*/ 1149500 w 3174810"/>
              <a:gd name="connsiteY14" fmla="*/ 514589 h 3045946"/>
              <a:gd name="connsiteX15" fmla="*/ 1127605 w 3174810"/>
              <a:gd name="connsiteY15" fmla="*/ 547435 h 3045946"/>
              <a:gd name="connsiteX16" fmla="*/ 1105709 w 3174810"/>
              <a:gd name="connsiteY16" fmla="*/ 569333 h 3045946"/>
              <a:gd name="connsiteX17" fmla="*/ 1083814 w 3174810"/>
              <a:gd name="connsiteY17" fmla="*/ 602179 h 3045946"/>
              <a:gd name="connsiteX18" fmla="*/ 1007181 w 3174810"/>
              <a:gd name="connsiteY18" fmla="*/ 700717 h 3045946"/>
              <a:gd name="connsiteX19" fmla="*/ 985286 w 3174810"/>
              <a:gd name="connsiteY19" fmla="*/ 733564 h 3045946"/>
              <a:gd name="connsiteX20" fmla="*/ 952443 w 3174810"/>
              <a:gd name="connsiteY20" fmla="*/ 755461 h 3045946"/>
              <a:gd name="connsiteX21" fmla="*/ 875809 w 3174810"/>
              <a:gd name="connsiteY21" fmla="*/ 821153 h 3045946"/>
              <a:gd name="connsiteX22" fmla="*/ 821071 w 3174810"/>
              <a:gd name="connsiteY22" fmla="*/ 832102 h 3045946"/>
              <a:gd name="connsiteX23" fmla="*/ 306533 w 3174810"/>
              <a:gd name="connsiteY23" fmla="*/ 864948 h 3045946"/>
              <a:gd name="connsiteX24" fmla="*/ 240847 w 3174810"/>
              <a:gd name="connsiteY24" fmla="*/ 875897 h 3045946"/>
              <a:gd name="connsiteX25" fmla="*/ 186109 w 3174810"/>
              <a:gd name="connsiteY25" fmla="*/ 941589 h 3045946"/>
              <a:gd name="connsiteX26" fmla="*/ 153266 w 3174810"/>
              <a:gd name="connsiteY26" fmla="*/ 974435 h 3045946"/>
              <a:gd name="connsiteX27" fmla="*/ 98528 w 3174810"/>
              <a:gd name="connsiteY27" fmla="*/ 1029179 h 3045946"/>
              <a:gd name="connsiteX28" fmla="*/ 65686 w 3174810"/>
              <a:gd name="connsiteY28" fmla="*/ 1105820 h 3045946"/>
              <a:gd name="connsiteX29" fmla="*/ 54738 w 3174810"/>
              <a:gd name="connsiteY29" fmla="*/ 1138666 h 3045946"/>
              <a:gd name="connsiteX30" fmla="*/ 32843 w 3174810"/>
              <a:gd name="connsiteY30" fmla="*/ 1171512 h 3045946"/>
              <a:gd name="connsiteX31" fmla="*/ 0 w 3174810"/>
              <a:gd name="connsiteY31" fmla="*/ 1401435 h 3045946"/>
              <a:gd name="connsiteX32" fmla="*/ 10947 w 3174810"/>
              <a:gd name="connsiteY32" fmla="*/ 1598512 h 3045946"/>
              <a:gd name="connsiteX33" fmla="*/ 65686 w 3174810"/>
              <a:gd name="connsiteY33" fmla="*/ 1653255 h 3045946"/>
              <a:gd name="connsiteX34" fmla="*/ 87581 w 3174810"/>
              <a:gd name="connsiteY34" fmla="*/ 1675153 h 3045946"/>
              <a:gd name="connsiteX35" fmla="*/ 120424 w 3174810"/>
              <a:gd name="connsiteY35" fmla="*/ 1718948 h 3045946"/>
              <a:gd name="connsiteX36" fmla="*/ 229900 w 3174810"/>
              <a:gd name="connsiteY36" fmla="*/ 1795589 h 3045946"/>
              <a:gd name="connsiteX37" fmla="*/ 328428 w 3174810"/>
              <a:gd name="connsiteY37" fmla="*/ 1905076 h 3045946"/>
              <a:gd name="connsiteX38" fmla="*/ 350324 w 3174810"/>
              <a:gd name="connsiteY38" fmla="*/ 1926973 h 3045946"/>
              <a:gd name="connsiteX39" fmla="*/ 459800 w 3174810"/>
              <a:gd name="connsiteY39" fmla="*/ 2124050 h 3045946"/>
              <a:gd name="connsiteX40" fmla="*/ 602119 w 3174810"/>
              <a:gd name="connsiteY40" fmla="*/ 2277332 h 3045946"/>
              <a:gd name="connsiteX41" fmla="*/ 645909 w 3174810"/>
              <a:gd name="connsiteY41" fmla="*/ 2343024 h 3045946"/>
              <a:gd name="connsiteX42" fmla="*/ 667805 w 3174810"/>
              <a:gd name="connsiteY42" fmla="*/ 2386819 h 3045946"/>
              <a:gd name="connsiteX43" fmla="*/ 700647 w 3174810"/>
              <a:gd name="connsiteY43" fmla="*/ 2419665 h 3045946"/>
              <a:gd name="connsiteX44" fmla="*/ 744438 w 3174810"/>
              <a:gd name="connsiteY44" fmla="*/ 2474409 h 3045946"/>
              <a:gd name="connsiteX45" fmla="*/ 821071 w 3174810"/>
              <a:gd name="connsiteY45" fmla="*/ 2529152 h 3045946"/>
              <a:gd name="connsiteX46" fmla="*/ 886757 w 3174810"/>
              <a:gd name="connsiteY46" fmla="*/ 2594845 h 3045946"/>
              <a:gd name="connsiteX47" fmla="*/ 941495 w 3174810"/>
              <a:gd name="connsiteY47" fmla="*/ 2660537 h 3045946"/>
              <a:gd name="connsiteX48" fmla="*/ 974338 w 3174810"/>
              <a:gd name="connsiteY48" fmla="*/ 2704332 h 3045946"/>
              <a:gd name="connsiteX49" fmla="*/ 985286 w 3174810"/>
              <a:gd name="connsiteY49" fmla="*/ 2737178 h 3045946"/>
              <a:gd name="connsiteX50" fmla="*/ 1040024 w 3174810"/>
              <a:gd name="connsiteY50" fmla="*/ 2791922 h 3045946"/>
              <a:gd name="connsiteX51" fmla="*/ 1083814 w 3174810"/>
              <a:gd name="connsiteY51" fmla="*/ 2802870 h 3045946"/>
              <a:gd name="connsiteX52" fmla="*/ 1105709 w 3174810"/>
              <a:gd name="connsiteY52" fmla="*/ 2824768 h 3045946"/>
              <a:gd name="connsiteX53" fmla="*/ 1193290 w 3174810"/>
              <a:gd name="connsiteY53" fmla="*/ 2857614 h 3045946"/>
              <a:gd name="connsiteX54" fmla="*/ 1226133 w 3174810"/>
              <a:gd name="connsiteY54" fmla="*/ 2868563 h 3045946"/>
              <a:gd name="connsiteX55" fmla="*/ 1291819 w 3174810"/>
              <a:gd name="connsiteY55" fmla="*/ 2901409 h 3045946"/>
              <a:gd name="connsiteX56" fmla="*/ 1401295 w 3174810"/>
              <a:gd name="connsiteY56" fmla="*/ 2923306 h 3045946"/>
              <a:gd name="connsiteX57" fmla="*/ 1466981 w 3174810"/>
              <a:gd name="connsiteY57" fmla="*/ 2945203 h 3045946"/>
              <a:gd name="connsiteX58" fmla="*/ 1532667 w 3174810"/>
              <a:gd name="connsiteY58" fmla="*/ 2956152 h 3045946"/>
              <a:gd name="connsiteX59" fmla="*/ 1609300 w 3174810"/>
              <a:gd name="connsiteY59" fmla="*/ 2967101 h 3045946"/>
              <a:gd name="connsiteX60" fmla="*/ 1696881 w 3174810"/>
              <a:gd name="connsiteY60" fmla="*/ 2978050 h 3045946"/>
              <a:gd name="connsiteX61" fmla="*/ 1740671 w 3174810"/>
              <a:gd name="connsiteY61" fmla="*/ 2988998 h 3045946"/>
              <a:gd name="connsiteX62" fmla="*/ 2200471 w 3174810"/>
              <a:gd name="connsiteY62" fmla="*/ 3010896 h 3045946"/>
              <a:gd name="connsiteX63" fmla="*/ 2233314 w 3174810"/>
              <a:gd name="connsiteY63" fmla="*/ 3032793 h 3045946"/>
              <a:gd name="connsiteX64" fmla="*/ 2463214 w 3174810"/>
              <a:gd name="connsiteY64" fmla="*/ 3032793 h 3045946"/>
              <a:gd name="connsiteX65" fmla="*/ 2517952 w 3174810"/>
              <a:gd name="connsiteY65" fmla="*/ 3010896 h 3045946"/>
              <a:gd name="connsiteX66" fmla="*/ 2583638 w 3174810"/>
              <a:gd name="connsiteY66" fmla="*/ 2978050 h 3045946"/>
              <a:gd name="connsiteX67" fmla="*/ 2671219 w 3174810"/>
              <a:gd name="connsiteY67" fmla="*/ 2956152 h 3045946"/>
              <a:gd name="connsiteX68" fmla="*/ 2725957 w 3174810"/>
              <a:gd name="connsiteY68" fmla="*/ 2923306 h 3045946"/>
              <a:gd name="connsiteX69" fmla="*/ 2747853 w 3174810"/>
              <a:gd name="connsiteY69" fmla="*/ 2890460 h 3045946"/>
              <a:gd name="connsiteX70" fmla="*/ 2780695 w 3174810"/>
              <a:gd name="connsiteY70" fmla="*/ 2868563 h 3045946"/>
              <a:gd name="connsiteX71" fmla="*/ 2868276 w 3174810"/>
              <a:gd name="connsiteY71" fmla="*/ 2824768 h 3045946"/>
              <a:gd name="connsiteX72" fmla="*/ 2901119 w 3174810"/>
              <a:gd name="connsiteY72" fmla="*/ 2802870 h 3045946"/>
              <a:gd name="connsiteX73" fmla="*/ 2955857 w 3174810"/>
              <a:gd name="connsiteY73" fmla="*/ 2791922 h 3045946"/>
              <a:gd name="connsiteX74" fmla="*/ 2988700 w 3174810"/>
              <a:gd name="connsiteY74" fmla="*/ 2780973 h 3045946"/>
              <a:gd name="connsiteX75" fmla="*/ 3032491 w 3174810"/>
              <a:gd name="connsiteY75" fmla="*/ 2770024 h 3045946"/>
              <a:gd name="connsiteX76" fmla="*/ 3065334 w 3174810"/>
              <a:gd name="connsiteY76" fmla="*/ 2748127 h 3045946"/>
              <a:gd name="connsiteX77" fmla="*/ 3120072 w 3174810"/>
              <a:gd name="connsiteY77" fmla="*/ 2682434 h 3045946"/>
              <a:gd name="connsiteX78" fmla="*/ 3174810 w 3174810"/>
              <a:gd name="connsiteY78" fmla="*/ 2605793 h 3045946"/>
              <a:gd name="connsiteX79" fmla="*/ 3152914 w 3174810"/>
              <a:gd name="connsiteY79" fmla="*/ 2375870 h 3045946"/>
              <a:gd name="connsiteX80" fmla="*/ 3131019 w 3174810"/>
              <a:gd name="connsiteY80" fmla="*/ 2266383 h 3045946"/>
              <a:gd name="connsiteX81" fmla="*/ 3120072 w 3174810"/>
              <a:gd name="connsiteY81" fmla="*/ 2233537 h 3045946"/>
              <a:gd name="connsiteX82" fmla="*/ 3098176 w 3174810"/>
              <a:gd name="connsiteY82" fmla="*/ 2200691 h 3045946"/>
              <a:gd name="connsiteX83" fmla="*/ 3076281 w 3174810"/>
              <a:gd name="connsiteY83" fmla="*/ 2102153 h 3045946"/>
              <a:gd name="connsiteX84" fmla="*/ 3065334 w 3174810"/>
              <a:gd name="connsiteY84" fmla="*/ 1981717 h 3045946"/>
              <a:gd name="connsiteX85" fmla="*/ 3010595 w 3174810"/>
              <a:gd name="connsiteY85" fmla="*/ 1905076 h 3045946"/>
              <a:gd name="connsiteX86" fmla="*/ 2999648 w 3174810"/>
              <a:gd name="connsiteY86" fmla="*/ 1872230 h 3045946"/>
              <a:gd name="connsiteX87" fmla="*/ 2988700 w 3174810"/>
              <a:gd name="connsiteY87" fmla="*/ 1795589 h 3045946"/>
              <a:gd name="connsiteX88" fmla="*/ 2966805 w 3174810"/>
              <a:gd name="connsiteY88" fmla="*/ 1762743 h 3045946"/>
              <a:gd name="connsiteX89" fmla="*/ 2944910 w 3174810"/>
              <a:gd name="connsiteY89" fmla="*/ 1697050 h 3045946"/>
              <a:gd name="connsiteX90" fmla="*/ 2933962 w 3174810"/>
              <a:gd name="connsiteY90" fmla="*/ 1664204 h 3045946"/>
              <a:gd name="connsiteX91" fmla="*/ 2933962 w 3174810"/>
              <a:gd name="connsiteY91" fmla="*/ 1040127 h 3045946"/>
              <a:gd name="connsiteX92" fmla="*/ 2912067 w 3174810"/>
              <a:gd name="connsiteY92" fmla="*/ 919692 h 3045946"/>
              <a:gd name="connsiteX93" fmla="*/ 2879224 w 3174810"/>
              <a:gd name="connsiteY93" fmla="*/ 886845 h 3045946"/>
              <a:gd name="connsiteX94" fmla="*/ 2857329 w 3174810"/>
              <a:gd name="connsiteY94" fmla="*/ 536487 h 3045946"/>
              <a:gd name="connsiteX95" fmla="*/ 2835433 w 3174810"/>
              <a:gd name="connsiteY95" fmla="*/ 427000 h 3045946"/>
              <a:gd name="connsiteX96" fmla="*/ 2780695 w 3174810"/>
              <a:gd name="connsiteY96" fmla="*/ 372256 h 3045946"/>
              <a:gd name="connsiteX97" fmla="*/ 2736905 w 3174810"/>
              <a:gd name="connsiteY97" fmla="*/ 317512 h 3045946"/>
              <a:gd name="connsiteX98" fmla="*/ 2715010 w 3174810"/>
              <a:gd name="connsiteY98" fmla="*/ 284666 h 3045946"/>
              <a:gd name="connsiteX99" fmla="*/ 2682167 w 3174810"/>
              <a:gd name="connsiteY99" fmla="*/ 273718 h 3045946"/>
              <a:gd name="connsiteX100" fmla="*/ 2660272 w 3174810"/>
              <a:gd name="connsiteY100" fmla="*/ 251820 h 3045946"/>
              <a:gd name="connsiteX101" fmla="*/ 2638376 w 3174810"/>
              <a:gd name="connsiteY101" fmla="*/ 218974 h 3045946"/>
              <a:gd name="connsiteX102" fmla="*/ 2605533 w 3174810"/>
              <a:gd name="connsiteY102" fmla="*/ 197077 h 3045946"/>
              <a:gd name="connsiteX103" fmla="*/ 2517952 w 3174810"/>
              <a:gd name="connsiteY103" fmla="*/ 120436 h 3045946"/>
              <a:gd name="connsiteX104" fmla="*/ 2496057 w 3174810"/>
              <a:gd name="connsiteY104" fmla="*/ 98538 h 3045946"/>
              <a:gd name="connsiteX105" fmla="*/ 2441319 w 3174810"/>
              <a:gd name="connsiteY105" fmla="*/ 87589 h 3045946"/>
              <a:gd name="connsiteX106" fmla="*/ 2397529 w 3174810"/>
              <a:gd name="connsiteY106" fmla="*/ 76641 h 3045946"/>
              <a:gd name="connsiteX107" fmla="*/ 2145733 w 3174810"/>
              <a:gd name="connsiteY107" fmla="*/ 54743 h 3045946"/>
              <a:gd name="connsiteX108" fmla="*/ 1839200 w 3174810"/>
              <a:gd name="connsiteY108" fmla="*/ 43795 h 3045946"/>
              <a:gd name="connsiteX109" fmla="*/ 1795410 w 3174810"/>
              <a:gd name="connsiteY109" fmla="*/ 54743 h 3045946"/>
              <a:gd name="connsiteX110" fmla="*/ 1751619 w 3174810"/>
              <a:gd name="connsiteY110" fmla="*/ 65692 h 304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174810" h="3045946">
                <a:moveTo>
                  <a:pt x="2397529" y="98538"/>
                </a:moveTo>
                <a:cubicBezTo>
                  <a:pt x="2317246" y="91239"/>
                  <a:pt x="2236484" y="88043"/>
                  <a:pt x="2156681" y="76641"/>
                </a:cubicBezTo>
                <a:cubicBezTo>
                  <a:pt x="2133833" y="73377"/>
                  <a:pt x="2113101" y="61376"/>
                  <a:pt x="2090995" y="54743"/>
                </a:cubicBezTo>
                <a:cubicBezTo>
                  <a:pt x="2076584" y="50419"/>
                  <a:pt x="2061479" y="48553"/>
                  <a:pt x="2047205" y="43795"/>
                </a:cubicBezTo>
                <a:cubicBezTo>
                  <a:pt x="2028562" y="37580"/>
                  <a:pt x="2010867" y="28798"/>
                  <a:pt x="1992467" y="21897"/>
                </a:cubicBezTo>
                <a:cubicBezTo>
                  <a:pt x="1961053" y="10115"/>
                  <a:pt x="1950345" y="8628"/>
                  <a:pt x="1915833" y="0"/>
                </a:cubicBezTo>
                <a:cubicBezTo>
                  <a:pt x="1813655" y="3649"/>
                  <a:pt x="1711096" y="1404"/>
                  <a:pt x="1609300" y="10948"/>
                </a:cubicBezTo>
                <a:cubicBezTo>
                  <a:pt x="1585683" y="13162"/>
                  <a:pt x="1553337" y="44407"/>
                  <a:pt x="1532667" y="54743"/>
                </a:cubicBezTo>
                <a:cubicBezTo>
                  <a:pt x="1515090" y="63532"/>
                  <a:pt x="1496175" y="69342"/>
                  <a:pt x="1477929" y="76641"/>
                </a:cubicBezTo>
                <a:cubicBezTo>
                  <a:pt x="1459683" y="94889"/>
                  <a:pt x="1437503" y="109912"/>
                  <a:pt x="1423190" y="131384"/>
                </a:cubicBezTo>
                <a:cubicBezTo>
                  <a:pt x="1359055" y="227597"/>
                  <a:pt x="1461511" y="75952"/>
                  <a:pt x="1357505" y="218974"/>
                </a:cubicBezTo>
                <a:cubicBezTo>
                  <a:pt x="1342027" y="240258"/>
                  <a:pt x="1329503" y="263612"/>
                  <a:pt x="1313714" y="284666"/>
                </a:cubicBezTo>
                <a:cubicBezTo>
                  <a:pt x="1296613" y="307469"/>
                  <a:pt x="1275412" y="327072"/>
                  <a:pt x="1258976" y="350359"/>
                </a:cubicBezTo>
                <a:cubicBezTo>
                  <a:pt x="1231538" y="389234"/>
                  <a:pt x="1210891" y="432726"/>
                  <a:pt x="1182343" y="470794"/>
                </a:cubicBezTo>
                <a:cubicBezTo>
                  <a:pt x="1171395" y="485392"/>
                  <a:pt x="1160105" y="499740"/>
                  <a:pt x="1149500" y="514589"/>
                </a:cubicBezTo>
                <a:cubicBezTo>
                  <a:pt x="1141852" y="525297"/>
                  <a:pt x="1135824" y="537160"/>
                  <a:pt x="1127605" y="547435"/>
                </a:cubicBezTo>
                <a:cubicBezTo>
                  <a:pt x="1121157" y="555496"/>
                  <a:pt x="1112157" y="561272"/>
                  <a:pt x="1105709" y="569333"/>
                </a:cubicBezTo>
                <a:cubicBezTo>
                  <a:pt x="1097490" y="579608"/>
                  <a:pt x="1091708" y="591652"/>
                  <a:pt x="1083814" y="602179"/>
                </a:cubicBezTo>
                <a:cubicBezTo>
                  <a:pt x="1058850" y="635468"/>
                  <a:pt x="1030260" y="666094"/>
                  <a:pt x="1007181" y="700717"/>
                </a:cubicBezTo>
                <a:cubicBezTo>
                  <a:pt x="999883" y="711666"/>
                  <a:pt x="994590" y="724259"/>
                  <a:pt x="985286" y="733564"/>
                </a:cubicBezTo>
                <a:cubicBezTo>
                  <a:pt x="975983" y="742868"/>
                  <a:pt x="962551" y="747037"/>
                  <a:pt x="952443" y="755461"/>
                </a:cubicBezTo>
                <a:cubicBezTo>
                  <a:pt x="924545" y="778711"/>
                  <a:pt x="910953" y="805532"/>
                  <a:pt x="875809" y="821153"/>
                </a:cubicBezTo>
                <a:cubicBezTo>
                  <a:pt x="858806" y="828711"/>
                  <a:pt x="839317" y="828452"/>
                  <a:pt x="821071" y="832102"/>
                </a:cubicBezTo>
                <a:cubicBezTo>
                  <a:pt x="653481" y="943837"/>
                  <a:pt x="815023" y="844606"/>
                  <a:pt x="306533" y="864948"/>
                </a:cubicBezTo>
                <a:cubicBezTo>
                  <a:pt x="284353" y="865835"/>
                  <a:pt x="262742" y="872247"/>
                  <a:pt x="240847" y="875897"/>
                </a:cubicBezTo>
                <a:cubicBezTo>
                  <a:pt x="144891" y="971864"/>
                  <a:pt x="262324" y="850123"/>
                  <a:pt x="186109" y="941589"/>
                </a:cubicBezTo>
                <a:cubicBezTo>
                  <a:pt x="176197" y="953484"/>
                  <a:pt x="163177" y="962540"/>
                  <a:pt x="153266" y="974435"/>
                </a:cubicBezTo>
                <a:cubicBezTo>
                  <a:pt x="107650" y="1029179"/>
                  <a:pt x="158741" y="989032"/>
                  <a:pt x="98528" y="1029179"/>
                </a:cubicBezTo>
                <a:cubicBezTo>
                  <a:pt x="87581" y="1054726"/>
                  <a:pt x="76007" y="1080014"/>
                  <a:pt x="65686" y="1105820"/>
                </a:cubicBezTo>
                <a:cubicBezTo>
                  <a:pt x="61400" y="1116536"/>
                  <a:pt x="59899" y="1128343"/>
                  <a:pt x="54738" y="1138666"/>
                </a:cubicBezTo>
                <a:cubicBezTo>
                  <a:pt x="48854" y="1150435"/>
                  <a:pt x="40141" y="1160563"/>
                  <a:pt x="32843" y="1171512"/>
                </a:cubicBezTo>
                <a:cubicBezTo>
                  <a:pt x="5514" y="1335495"/>
                  <a:pt x="15849" y="1258769"/>
                  <a:pt x="0" y="1401435"/>
                </a:cubicBezTo>
                <a:cubicBezTo>
                  <a:pt x="3649" y="1467127"/>
                  <a:pt x="-5659" y="1534849"/>
                  <a:pt x="10947" y="1598512"/>
                </a:cubicBezTo>
                <a:cubicBezTo>
                  <a:pt x="17460" y="1623482"/>
                  <a:pt x="47440" y="1635007"/>
                  <a:pt x="65686" y="1653255"/>
                </a:cubicBezTo>
                <a:cubicBezTo>
                  <a:pt x="72985" y="1660554"/>
                  <a:pt x="81388" y="1666895"/>
                  <a:pt x="87581" y="1675153"/>
                </a:cubicBezTo>
                <a:cubicBezTo>
                  <a:pt x="98529" y="1689751"/>
                  <a:pt x="107522" y="1706045"/>
                  <a:pt x="120424" y="1718948"/>
                </a:cubicBezTo>
                <a:cubicBezTo>
                  <a:pt x="136635" y="1735161"/>
                  <a:pt x="219169" y="1788434"/>
                  <a:pt x="229900" y="1795589"/>
                </a:cubicBezTo>
                <a:cubicBezTo>
                  <a:pt x="271832" y="1858494"/>
                  <a:pt x="242493" y="1819134"/>
                  <a:pt x="328428" y="1905076"/>
                </a:cubicBezTo>
                <a:lnTo>
                  <a:pt x="350324" y="1926973"/>
                </a:lnTo>
                <a:cubicBezTo>
                  <a:pt x="378632" y="1983595"/>
                  <a:pt x="435878" y="2100126"/>
                  <a:pt x="459800" y="2124050"/>
                </a:cubicBezTo>
                <a:cubicBezTo>
                  <a:pt x="517655" y="2181911"/>
                  <a:pt x="552568" y="2212909"/>
                  <a:pt x="602119" y="2277332"/>
                </a:cubicBezTo>
                <a:cubicBezTo>
                  <a:pt x="618163" y="2298192"/>
                  <a:pt x="632370" y="2320457"/>
                  <a:pt x="645909" y="2343024"/>
                </a:cubicBezTo>
                <a:cubicBezTo>
                  <a:pt x="654306" y="2357020"/>
                  <a:pt x="658319" y="2373537"/>
                  <a:pt x="667805" y="2386819"/>
                </a:cubicBezTo>
                <a:cubicBezTo>
                  <a:pt x="676804" y="2399418"/>
                  <a:pt x="690736" y="2407770"/>
                  <a:pt x="700647" y="2419665"/>
                </a:cubicBezTo>
                <a:cubicBezTo>
                  <a:pt x="729092" y="2453802"/>
                  <a:pt x="712593" y="2448931"/>
                  <a:pt x="744438" y="2474409"/>
                </a:cubicBezTo>
                <a:cubicBezTo>
                  <a:pt x="775524" y="2499281"/>
                  <a:pt x="790244" y="2498322"/>
                  <a:pt x="821071" y="2529152"/>
                </a:cubicBezTo>
                <a:cubicBezTo>
                  <a:pt x="902546" y="2610636"/>
                  <a:pt x="809356" y="2543238"/>
                  <a:pt x="886757" y="2594845"/>
                </a:cubicBezTo>
                <a:cubicBezTo>
                  <a:pt x="935149" y="2667440"/>
                  <a:pt x="878275" y="2586774"/>
                  <a:pt x="941495" y="2660537"/>
                </a:cubicBezTo>
                <a:cubicBezTo>
                  <a:pt x="953370" y="2674392"/>
                  <a:pt x="963390" y="2689734"/>
                  <a:pt x="974338" y="2704332"/>
                </a:cubicBezTo>
                <a:cubicBezTo>
                  <a:pt x="977987" y="2715281"/>
                  <a:pt x="980125" y="2726855"/>
                  <a:pt x="985286" y="2737178"/>
                </a:cubicBezTo>
                <a:cubicBezTo>
                  <a:pt x="998555" y="2763719"/>
                  <a:pt x="1012157" y="2779978"/>
                  <a:pt x="1040024" y="2791922"/>
                </a:cubicBezTo>
                <a:cubicBezTo>
                  <a:pt x="1053853" y="2797849"/>
                  <a:pt x="1069217" y="2799221"/>
                  <a:pt x="1083814" y="2802870"/>
                </a:cubicBezTo>
                <a:cubicBezTo>
                  <a:pt x="1091112" y="2810169"/>
                  <a:pt x="1097121" y="2819042"/>
                  <a:pt x="1105709" y="2824768"/>
                </a:cubicBezTo>
                <a:cubicBezTo>
                  <a:pt x="1143971" y="2850279"/>
                  <a:pt x="1151171" y="2845578"/>
                  <a:pt x="1193290" y="2857614"/>
                </a:cubicBezTo>
                <a:cubicBezTo>
                  <a:pt x="1204386" y="2860785"/>
                  <a:pt x="1215812" y="2863402"/>
                  <a:pt x="1226133" y="2868563"/>
                </a:cubicBezTo>
                <a:cubicBezTo>
                  <a:pt x="1275162" y="2893080"/>
                  <a:pt x="1240719" y="2889615"/>
                  <a:pt x="1291819" y="2901409"/>
                </a:cubicBezTo>
                <a:cubicBezTo>
                  <a:pt x="1328081" y="2909778"/>
                  <a:pt x="1365990" y="2911537"/>
                  <a:pt x="1401295" y="2923306"/>
                </a:cubicBezTo>
                <a:cubicBezTo>
                  <a:pt x="1423190" y="2930605"/>
                  <a:pt x="1444590" y="2939605"/>
                  <a:pt x="1466981" y="2945203"/>
                </a:cubicBezTo>
                <a:cubicBezTo>
                  <a:pt x="1488516" y="2950587"/>
                  <a:pt x="1510728" y="2952776"/>
                  <a:pt x="1532667" y="2956152"/>
                </a:cubicBezTo>
                <a:cubicBezTo>
                  <a:pt x="1558171" y="2960076"/>
                  <a:pt x="1583723" y="2963690"/>
                  <a:pt x="1609300" y="2967101"/>
                </a:cubicBezTo>
                <a:cubicBezTo>
                  <a:pt x="1638463" y="2970990"/>
                  <a:pt x="1667860" y="2973213"/>
                  <a:pt x="1696881" y="2978050"/>
                </a:cubicBezTo>
                <a:cubicBezTo>
                  <a:pt x="1711722" y="2980524"/>
                  <a:pt x="1725657" y="2988019"/>
                  <a:pt x="1740671" y="2988998"/>
                </a:cubicBezTo>
                <a:cubicBezTo>
                  <a:pt x="1893786" y="2998985"/>
                  <a:pt x="2047204" y="3003597"/>
                  <a:pt x="2200471" y="3010896"/>
                </a:cubicBezTo>
                <a:cubicBezTo>
                  <a:pt x="2211419" y="3018195"/>
                  <a:pt x="2221220" y="3027610"/>
                  <a:pt x="2233314" y="3032793"/>
                </a:cubicBezTo>
                <a:cubicBezTo>
                  <a:pt x="2299262" y="3061059"/>
                  <a:pt x="2419570" y="3035361"/>
                  <a:pt x="2463214" y="3032793"/>
                </a:cubicBezTo>
                <a:cubicBezTo>
                  <a:pt x="2481460" y="3025494"/>
                  <a:pt x="2500375" y="3019685"/>
                  <a:pt x="2517952" y="3010896"/>
                </a:cubicBezTo>
                <a:cubicBezTo>
                  <a:pt x="2577748" y="2980995"/>
                  <a:pt x="2523095" y="2994563"/>
                  <a:pt x="2583638" y="2978050"/>
                </a:cubicBezTo>
                <a:cubicBezTo>
                  <a:pt x="2612670" y="2970131"/>
                  <a:pt x="2671219" y="2956152"/>
                  <a:pt x="2671219" y="2956152"/>
                </a:cubicBezTo>
                <a:cubicBezTo>
                  <a:pt x="2689465" y="2945203"/>
                  <a:pt x="2709801" y="2937155"/>
                  <a:pt x="2725957" y="2923306"/>
                </a:cubicBezTo>
                <a:cubicBezTo>
                  <a:pt x="2735947" y="2914742"/>
                  <a:pt x="2738549" y="2899765"/>
                  <a:pt x="2747853" y="2890460"/>
                </a:cubicBezTo>
                <a:cubicBezTo>
                  <a:pt x="2757156" y="2881156"/>
                  <a:pt x="2769989" y="2876211"/>
                  <a:pt x="2780695" y="2868563"/>
                </a:cubicBezTo>
                <a:cubicBezTo>
                  <a:pt x="2840817" y="2825614"/>
                  <a:pt x="2803243" y="2841027"/>
                  <a:pt x="2868276" y="2824768"/>
                </a:cubicBezTo>
                <a:cubicBezTo>
                  <a:pt x="2879224" y="2817469"/>
                  <a:pt x="2888799" y="2807490"/>
                  <a:pt x="2901119" y="2802870"/>
                </a:cubicBezTo>
                <a:cubicBezTo>
                  <a:pt x="2918541" y="2796336"/>
                  <a:pt x="2937805" y="2796435"/>
                  <a:pt x="2955857" y="2791922"/>
                </a:cubicBezTo>
                <a:cubicBezTo>
                  <a:pt x="2967052" y="2789123"/>
                  <a:pt x="2977604" y="2784144"/>
                  <a:pt x="2988700" y="2780973"/>
                </a:cubicBezTo>
                <a:cubicBezTo>
                  <a:pt x="3003167" y="2776839"/>
                  <a:pt x="3017894" y="2773674"/>
                  <a:pt x="3032491" y="2770024"/>
                </a:cubicBezTo>
                <a:cubicBezTo>
                  <a:pt x="3043439" y="2762725"/>
                  <a:pt x="3055226" y="2756551"/>
                  <a:pt x="3065334" y="2748127"/>
                </a:cubicBezTo>
                <a:cubicBezTo>
                  <a:pt x="3101411" y="2718060"/>
                  <a:pt x="3094746" y="2717894"/>
                  <a:pt x="3120072" y="2682434"/>
                </a:cubicBezTo>
                <a:cubicBezTo>
                  <a:pt x="3187968" y="2587370"/>
                  <a:pt x="3123207" y="2683204"/>
                  <a:pt x="3174810" y="2605793"/>
                </a:cubicBezTo>
                <a:cubicBezTo>
                  <a:pt x="3167511" y="2529152"/>
                  <a:pt x="3161415" y="2452387"/>
                  <a:pt x="3152914" y="2375870"/>
                </a:cubicBezTo>
                <a:cubicBezTo>
                  <a:pt x="3149003" y="2340665"/>
                  <a:pt x="3140905" y="2300988"/>
                  <a:pt x="3131019" y="2266383"/>
                </a:cubicBezTo>
                <a:cubicBezTo>
                  <a:pt x="3127849" y="2255286"/>
                  <a:pt x="3125233" y="2243860"/>
                  <a:pt x="3120072" y="2233537"/>
                </a:cubicBezTo>
                <a:cubicBezTo>
                  <a:pt x="3114188" y="2221768"/>
                  <a:pt x="3105475" y="2211640"/>
                  <a:pt x="3098176" y="2200691"/>
                </a:cubicBezTo>
                <a:cubicBezTo>
                  <a:pt x="3083246" y="2155893"/>
                  <a:pt x="3083287" y="2161707"/>
                  <a:pt x="3076281" y="2102153"/>
                </a:cubicBezTo>
                <a:cubicBezTo>
                  <a:pt x="3071572" y="2062118"/>
                  <a:pt x="3073239" y="2021245"/>
                  <a:pt x="3065334" y="1981717"/>
                </a:cubicBezTo>
                <a:cubicBezTo>
                  <a:pt x="3058129" y="1945691"/>
                  <a:pt x="3034473" y="1928956"/>
                  <a:pt x="3010595" y="1905076"/>
                </a:cubicBezTo>
                <a:cubicBezTo>
                  <a:pt x="3006946" y="1894127"/>
                  <a:pt x="3001911" y="1883547"/>
                  <a:pt x="2999648" y="1872230"/>
                </a:cubicBezTo>
                <a:cubicBezTo>
                  <a:pt x="2994587" y="1846925"/>
                  <a:pt x="2996115" y="1820307"/>
                  <a:pt x="2988700" y="1795589"/>
                </a:cubicBezTo>
                <a:cubicBezTo>
                  <a:pt x="2984919" y="1782986"/>
                  <a:pt x="2972149" y="1774767"/>
                  <a:pt x="2966805" y="1762743"/>
                </a:cubicBezTo>
                <a:cubicBezTo>
                  <a:pt x="2957431" y="1741650"/>
                  <a:pt x="2952208" y="1718948"/>
                  <a:pt x="2944910" y="1697050"/>
                </a:cubicBezTo>
                <a:lnTo>
                  <a:pt x="2933962" y="1664204"/>
                </a:lnTo>
                <a:cubicBezTo>
                  <a:pt x="2942241" y="1341302"/>
                  <a:pt x="2954820" y="1300868"/>
                  <a:pt x="2933962" y="1040127"/>
                </a:cubicBezTo>
                <a:cubicBezTo>
                  <a:pt x="2933753" y="1037511"/>
                  <a:pt x="2921770" y="936674"/>
                  <a:pt x="2912067" y="919692"/>
                </a:cubicBezTo>
                <a:cubicBezTo>
                  <a:pt x="2904386" y="906248"/>
                  <a:pt x="2890172" y="897794"/>
                  <a:pt x="2879224" y="886845"/>
                </a:cubicBezTo>
                <a:cubicBezTo>
                  <a:pt x="2833809" y="750591"/>
                  <a:pt x="2877672" y="892530"/>
                  <a:pt x="2857329" y="536487"/>
                </a:cubicBezTo>
                <a:cubicBezTo>
                  <a:pt x="2857319" y="536309"/>
                  <a:pt x="2842675" y="437863"/>
                  <a:pt x="2835433" y="427000"/>
                </a:cubicBezTo>
                <a:cubicBezTo>
                  <a:pt x="2821120" y="405528"/>
                  <a:pt x="2795008" y="393728"/>
                  <a:pt x="2780695" y="372256"/>
                </a:cubicBezTo>
                <a:cubicBezTo>
                  <a:pt x="2713304" y="271159"/>
                  <a:pt x="2799302" y="395518"/>
                  <a:pt x="2736905" y="317512"/>
                </a:cubicBezTo>
                <a:cubicBezTo>
                  <a:pt x="2728686" y="307237"/>
                  <a:pt x="2725285" y="292886"/>
                  <a:pt x="2715010" y="284666"/>
                </a:cubicBezTo>
                <a:cubicBezTo>
                  <a:pt x="2705999" y="277457"/>
                  <a:pt x="2693115" y="277367"/>
                  <a:pt x="2682167" y="273718"/>
                </a:cubicBezTo>
                <a:cubicBezTo>
                  <a:pt x="2674869" y="266419"/>
                  <a:pt x="2666720" y="259881"/>
                  <a:pt x="2660272" y="251820"/>
                </a:cubicBezTo>
                <a:cubicBezTo>
                  <a:pt x="2652052" y="241545"/>
                  <a:pt x="2647680" y="228279"/>
                  <a:pt x="2638376" y="218974"/>
                </a:cubicBezTo>
                <a:cubicBezTo>
                  <a:pt x="2629072" y="209670"/>
                  <a:pt x="2616481" y="204376"/>
                  <a:pt x="2605533" y="197077"/>
                </a:cubicBezTo>
                <a:cubicBezTo>
                  <a:pt x="2553398" y="118864"/>
                  <a:pt x="2587274" y="137767"/>
                  <a:pt x="2517952" y="120436"/>
                </a:cubicBezTo>
                <a:cubicBezTo>
                  <a:pt x="2510654" y="113137"/>
                  <a:pt x="2505544" y="102605"/>
                  <a:pt x="2496057" y="98538"/>
                </a:cubicBezTo>
                <a:cubicBezTo>
                  <a:pt x="2478954" y="91207"/>
                  <a:pt x="2459483" y="91626"/>
                  <a:pt x="2441319" y="87589"/>
                </a:cubicBezTo>
                <a:cubicBezTo>
                  <a:pt x="2426631" y="84325"/>
                  <a:pt x="2412483" y="78303"/>
                  <a:pt x="2397529" y="76641"/>
                </a:cubicBezTo>
                <a:cubicBezTo>
                  <a:pt x="2313796" y="67336"/>
                  <a:pt x="2145733" y="54743"/>
                  <a:pt x="2145733" y="54743"/>
                </a:cubicBezTo>
                <a:cubicBezTo>
                  <a:pt x="2009620" y="9368"/>
                  <a:pt x="2082863" y="25050"/>
                  <a:pt x="1839200" y="43795"/>
                </a:cubicBezTo>
                <a:cubicBezTo>
                  <a:pt x="1824198" y="44949"/>
                  <a:pt x="1809877" y="50609"/>
                  <a:pt x="1795410" y="54743"/>
                </a:cubicBezTo>
                <a:cubicBezTo>
                  <a:pt x="1753053" y="66846"/>
                  <a:pt x="1776021" y="65692"/>
                  <a:pt x="1751619" y="65692"/>
                </a:cubicBezTo>
              </a:path>
            </a:pathLst>
          </a:custGeom>
          <a:ln w="76200" cmpd="sng">
            <a:solidFill>
              <a:srgbClr val="8064A2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1994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2-29 at 9.32.16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539" y="1083921"/>
            <a:ext cx="7114590" cy="4948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218868"/>
            <a:ext cx="91440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When you find a path to an unseen node, it must be the shortest</a:t>
            </a:r>
            <a:endParaRPr kumimoji="1" lang="zh-CN" altLang="en-US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kumimoji="1" lang="en-US" altLang="zh-CN" dirty="0" smtClean="0"/>
              <a:t>Guaranteed Shortest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191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dpbdyH - Imgu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95" y="749227"/>
            <a:ext cx="8145030" cy="6108773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Slimemold</a:t>
            </a:r>
            <a:r>
              <a:rPr lang="en-US" sz="4600" dirty="0" smtClean="0">
                <a:latin typeface="Calibri"/>
                <a:cs typeface="Calibri"/>
              </a:rPr>
              <a:t> BFS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60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59" y="5286307"/>
            <a:ext cx="994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Depth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Breadth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Comparison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2062" y="3555595"/>
            <a:ext cx="145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Dijkstra’s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365" y="428517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3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479777"/>
            <a:ext cx="9989855" cy="6702777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Route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7159" y="5286307"/>
            <a:ext cx="994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Depth 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1846" y="4858584"/>
            <a:ext cx="185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Breadth</a:t>
            </a:r>
          </a:p>
          <a:p>
            <a:pPr algn="ctr"/>
            <a:r>
              <a:rPr lang="en-US" sz="2400" dirty="0" smtClean="0">
                <a:latin typeface="Chalkboard"/>
                <a:cs typeface="Chalkboard"/>
              </a:rPr>
              <a:t>First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1275596">
            <a:off x="4335159" y="4492985"/>
            <a:ext cx="175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Comparison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0224" y="1576150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Wednesday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 rot="20058668">
            <a:off x="3335272" y="5436710"/>
            <a:ext cx="440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Search River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42062" y="3555595"/>
            <a:ext cx="145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halkboard"/>
                <a:cs typeface="Chalkboard"/>
              </a:rPr>
              <a:t>Dijkstra’s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517" y="368299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3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1463219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It is guaranteed to find the path with the shortest number of hops</a:t>
            </a:r>
            <a:endParaRPr lang="en-US" sz="5000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BFS </a:t>
            </a:r>
            <a:r>
              <a:rPr lang="en-US" sz="4600" dirty="0" smtClean="0">
                <a:latin typeface="Calibri"/>
                <a:cs typeface="Calibri"/>
              </a:rPr>
              <a:t>Pros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16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0" y="1463219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/>
              <a:t>It uses a ton of memory (the queue can get very large)</a:t>
            </a:r>
            <a:endParaRPr lang="en-US" sz="5000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BFS </a:t>
            </a:r>
            <a:r>
              <a:rPr lang="en-US" sz="4600" dirty="0" smtClean="0">
                <a:latin typeface="Calibri"/>
                <a:cs typeface="Calibri"/>
              </a:rPr>
              <a:t>Con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92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30833</TotalTime>
  <Words>6071</Words>
  <Application>Microsoft Macintosh PowerPoint</Application>
  <PresentationFormat>On-screen Show (4:3)</PresentationFormat>
  <Paragraphs>3805</Paragraphs>
  <Slides>195</Slides>
  <Notes>90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196" baseType="lpstr">
      <vt:lpstr>Default Design</vt:lpstr>
      <vt:lpstr>PowerPoint Presentation</vt:lpstr>
      <vt:lpstr>PowerPoint Presentation</vt:lpstr>
      <vt:lpstr>Twitter Graph</vt:lpstr>
      <vt:lpstr>Who Do You Love?</vt:lpstr>
      <vt:lpstr>PowerPoint Presentation</vt:lpstr>
      <vt:lpstr>PowerPoint Presentation</vt:lpstr>
      <vt:lpstr>Robot Pathfinding</vt:lpstr>
      <vt:lpstr>Graph Search</vt:lpstr>
      <vt:lpstr>Graph Search</vt:lpstr>
      <vt:lpstr>Search is Important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Try it Out!</vt:lpstr>
      <vt:lpstr>PowerPoint Presentation</vt:lpstr>
      <vt:lpstr>PowerPoint Presentation</vt:lpstr>
      <vt:lpstr>Most Simple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Simple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a Queue?</vt:lpstr>
      <vt:lpstr>PowerPoint Presentation</vt:lpstr>
      <vt:lpstr>Depth First Search</vt:lpstr>
      <vt:lpstr>Breadth First Search</vt:lpstr>
      <vt:lpstr>Most Simple Graph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PowerPoint Presentation</vt:lpstr>
      <vt:lpstr>Word Ladder</vt:lpstr>
      <vt:lpstr>PowerPoint Presentation</vt:lpstr>
      <vt:lpstr>PowerPoint Presentation</vt:lpstr>
      <vt:lpstr>Guaranteed Shortest</vt:lpstr>
      <vt:lpstr>Guaranteed Shortest</vt:lpstr>
      <vt:lpstr>Guaranteed Shortest</vt:lpstr>
      <vt:lpstr>Guaranteed Shortest</vt:lpstr>
      <vt:lpstr>Guaranteed Shortest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Shortest Path</vt:lpstr>
      <vt:lpstr>With Weights</vt:lpstr>
      <vt:lpstr>With Weights</vt:lpstr>
      <vt:lpstr>Realistic</vt:lpstr>
      <vt:lpstr>Realistic</vt:lpstr>
      <vt:lpstr>Shortest Path Problem</vt:lpstr>
      <vt:lpstr>PowerPoint Presentation</vt:lpstr>
      <vt:lpstr>PowerPoint Presentation</vt:lpstr>
      <vt:lpstr>PowerPoint Presentation</vt:lpstr>
      <vt:lpstr>Breadth First Search</vt:lpstr>
      <vt:lpstr>PowerPoint Presentation</vt:lpstr>
      <vt:lpstr>See it Live</vt:lpstr>
      <vt:lpstr>How You Imagine Edsger Dikstra</vt:lpstr>
      <vt:lpstr>Edsger Dikstra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Robot Pathfinding</vt:lpstr>
      <vt:lpstr>Search is Important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839</cp:revision>
  <dcterms:created xsi:type="dcterms:W3CDTF">2008-06-28T20:57:21Z</dcterms:created>
  <dcterms:modified xsi:type="dcterms:W3CDTF">2016-02-29T18:27:23Z</dcterms:modified>
</cp:coreProperties>
</file>